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4" r:id="rId4"/>
    <p:sldId id="266" r:id="rId5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in Davies" initials="GD" lastIdx="1" clrIdx="0">
    <p:extLst>
      <p:ext uri="{19B8F6BF-5375-455C-9EA6-DF929625EA0E}">
        <p15:presenceInfo xmlns:p15="http://schemas.microsoft.com/office/powerpoint/2012/main" userId="Gavin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3922" autoAdjust="0"/>
  </p:normalViewPr>
  <p:slideViewPr>
    <p:cSldViewPr snapToGrid="0">
      <p:cViewPr varScale="1">
        <p:scale>
          <a:sx n="49" d="100"/>
          <a:sy n="49" d="100"/>
        </p:scale>
        <p:origin x="153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852-59B6-4C8D-9840-0C55FC0076F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4213-00B3-461A-8773-B9A57AC6A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1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6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1264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AC3.1</a:t>
            </a:r>
            <a:endParaRPr lang="en-GB" sz="1260" b="1" u="sng" dirty="0"/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personal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the workplace.</a:t>
            </a:r>
            <a:endParaRPr lang="en-GB" sz="8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76E55A-73E5-4365-AEF7-0F549D002F7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770" y="8488451"/>
            <a:ext cx="1002206" cy="909695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635F926-6AFE-4524-947C-073D02429F1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29" y="7464234"/>
            <a:ext cx="1485168" cy="1483828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77B05A-D1DF-4835-A40B-33A25B88DE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93" y="183674"/>
            <a:ext cx="1394836" cy="1285865"/>
          </a:xfrm>
          <a:prstGeom prst="rect">
            <a:avLst/>
          </a:prstGeom>
        </p:spPr>
      </p:pic>
      <p:pic>
        <p:nvPicPr>
          <p:cNvPr id="14" name="Picture 13" descr="A close up of a toy&#10;&#10;Description automatically generated">
            <a:extLst>
              <a:ext uri="{FF2B5EF4-FFF2-40B4-BE49-F238E27FC236}">
                <a16:creationId xmlns:a16="http://schemas.microsoft.com/office/drawing/2014/main" id="{75703A99-BE2C-493E-9EB8-28C0E57564F2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774" y="5688907"/>
            <a:ext cx="4787996" cy="3191997"/>
          </a:xfrm>
          <a:prstGeom prst="rect">
            <a:avLst/>
          </a:prstGeom>
        </p:spPr>
      </p:pic>
      <p:pic>
        <p:nvPicPr>
          <p:cNvPr id="78" name="Picture 77" descr="A close up of a logo&#10;&#10;Description automatically generated">
            <a:extLst>
              <a:ext uri="{FF2B5EF4-FFF2-40B4-BE49-F238E27FC236}">
                <a16:creationId xmlns:a16="http://schemas.microsoft.com/office/drawing/2014/main" id="{F5D59F7B-7B4E-455A-AFAE-FA74E2A226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288" y="7538414"/>
            <a:ext cx="3519988" cy="16367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192F83B-BA03-4990-A595-A15DAD03D310}"/>
              </a:ext>
            </a:extLst>
          </p:cNvPr>
          <p:cNvCxnSpPr>
            <a:cxnSpLocks/>
          </p:cNvCxnSpPr>
          <p:nvPr/>
        </p:nvCxnSpPr>
        <p:spPr>
          <a:xfrm>
            <a:off x="1637013" y="1514607"/>
            <a:ext cx="473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FA76E4-A1FA-491C-BF7C-EC6886D983E0}"/>
              </a:ext>
            </a:extLst>
          </p:cNvPr>
          <p:cNvCxnSpPr>
            <a:cxnSpLocks/>
          </p:cNvCxnSpPr>
          <p:nvPr/>
        </p:nvCxnSpPr>
        <p:spPr>
          <a:xfrm>
            <a:off x="6376868" y="530037"/>
            <a:ext cx="51500" cy="8413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D03C6B6-EE58-4640-A818-F4B298B0548B}"/>
              </a:ext>
            </a:extLst>
          </p:cNvPr>
          <p:cNvSpPr txBox="1"/>
          <p:nvPr/>
        </p:nvSpPr>
        <p:spPr>
          <a:xfrm>
            <a:off x="6571518" y="5565904"/>
            <a:ext cx="752065" cy="36669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dirty="0" err="1">
                <a:latin typeface="Stencil" panose="040409050D0802020404" pitchFamily="82" charset="0"/>
              </a:rPr>
              <a:t>RIDDOR</a:t>
            </a:r>
            <a:endParaRPr lang="en-GB" sz="3200" dirty="0">
              <a:latin typeface="Stencil" panose="040409050D0802020404" pitchFamily="8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AA23CE-C9E9-420F-BCAD-F8F6E06382A0}"/>
              </a:ext>
            </a:extLst>
          </p:cNvPr>
          <p:cNvSpPr txBox="1"/>
          <p:nvPr/>
        </p:nvSpPr>
        <p:spPr>
          <a:xfrm>
            <a:off x="7097322" y="5774385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FD7573-5EFE-4CED-88EC-BB4336D7F621}"/>
              </a:ext>
            </a:extLst>
          </p:cNvPr>
          <p:cNvSpPr txBox="1"/>
          <p:nvPr/>
        </p:nvSpPr>
        <p:spPr>
          <a:xfrm>
            <a:off x="7097322" y="6337668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8ACB50-36F0-4276-BA97-19BFF3FAECE2}"/>
              </a:ext>
            </a:extLst>
          </p:cNvPr>
          <p:cNvSpPr txBox="1"/>
          <p:nvPr/>
        </p:nvSpPr>
        <p:spPr>
          <a:xfrm>
            <a:off x="7092929" y="6900951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BD83E70-4381-467D-B587-74AC949FCA74}"/>
              </a:ext>
            </a:extLst>
          </p:cNvPr>
          <p:cNvSpPr txBox="1"/>
          <p:nvPr/>
        </p:nvSpPr>
        <p:spPr>
          <a:xfrm>
            <a:off x="7092929" y="7464234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B707971-F419-486A-8B43-1D930E583CF2}"/>
              </a:ext>
            </a:extLst>
          </p:cNvPr>
          <p:cNvSpPr txBox="1"/>
          <p:nvPr/>
        </p:nvSpPr>
        <p:spPr>
          <a:xfrm>
            <a:off x="7092929" y="7995679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7609145-C321-44D9-9A65-5E601D14620D}"/>
              </a:ext>
            </a:extLst>
          </p:cNvPr>
          <p:cNvSpPr txBox="1"/>
          <p:nvPr/>
        </p:nvSpPr>
        <p:spPr>
          <a:xfrm>
            <a:off x="7092929" y="8558962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4F3AF5-09C6-4BFD-B879-28603CBCD4E8}"/>
              </a:ext>
            </a:extLst>
          </p:cNvPr>
          <p:cNvSpPr txBox="1"/>
          <p:nvPr/>
        </p:nvSpPr>
        <p:spPr>
          <a:xfrm>
            <a:off x="6678052" y="5304533"/>
            <a:ext cx="332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does </a:t>
            </a:r>
            <a:r>
              <a:rPr lang="en-GB" dirty="0" err="1"/>
              <a:t>RIDDOR</a:t>
            </a:r>
            <a:r>
              <a:rPr lang="en-GB" dirty="0"/>
              <a:t> stand for?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901F8EC-E879-45E9-A61B-E99088952F7A}"/>
              </a:ext>
            </a:extLst>
          </p:cNvPr>
          <p:cNvGrpSpPr/>
          <p:nvPr/>
        </p:nvGrpSpPr>
        <p:grpSpPr>
          <a:xfrm>
            <a:off x="10302829" y="5476512"/>
            <a:ext cx="2276656" cy="2984210"/>
            <a:chOff x="10362751" y="5561695"/>
            <a:chExt cx="2276656" cy="2984210"/>
          </a:xfrm>
        </p:grpSpPr>
        <p:pic>
          <p:nvPicPr>
            <p:cNvPr id="1026" name="Picture 2" descr="Image result for riddor">
              <a:extLst>
                <a:ext uri="{FF2B5EF4-FFF2-40B4-BE49-F238E27FC236}">
                  <a16:creationId xmlns:a16="http://schemas.microsoft.com/office/drawing/2014/main" id="{8B4B0698-B1F1-4EFB-925A-93CE396B50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2751" y="5561695"/>
              <a:ext cx="2271871" cy="2271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" descr="Image result for riddor">
              <a:extLst>
                <a:ext uri="{FF2B5EF4-FFF2-40B4-BE49-F238E27FC236}">
                  <a16:creationId xmlns:a16="http://schemas.microsoft.com/office/drawing/2014/main" id="{2B959747-A816-4B6F-9484-BB738FC6088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851"/>
            <a:stretch/>
          </p:blipFill>
          <p:spPr bwMode="auto">
            <a:xfrm>
              <a:off x="10367536" y="7549417"/>
              <a:ext cx="2271871" cy="996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0DD2ADFC-2C12-42AE-899E-511C10EB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82327"/>
              </p:ext>
            </p:extLst>
          </p:nvPr>
        </p:nvGraphicFramePr>
        <p:xfrm>
          <a:off x="6533112" y="1618315"/>
          <a:ext cx="5932190" cy="368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How does </a:t>
                      </a:r>
                      <a:r>
                        <a:rPr lang="en-GB" sz="1400" dirty="0" err="1">
                          <a:solidFill>
                            <a:sysClr val="windowText" lastClr="000000"/>
                          </a:solidFill>
                        </a:rPr>
                        <a:t>RIDDOR</a:t>
                      </a:r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 relate to?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79691DAB-5D32-4BA3-B5A5-322C06F30A36}"/>
              </a:ext>
            </a:extLst>
          </p:cNvPr>
          <p:cNvSpPr txBox="1"/>
          <p:nvPr/>
        </p:nvSpPr>
        <p:spPr>
          <a:xfrm>
            <a:off x="393629" y="1532416"/>
            <a:ext cx="257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Explain what the Health and safety at work act (1974) covers?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FA292F-4309-402C-97F5-6FA053DC1B86}"/>
              </a:ext>
            </a:extLst>
          </p:cNvPr>
          <p:cNvSpPr txBox="1"/>
          <p:nvPr/>
        </p:nvSpPr>
        <p:spPr>
          <a:xfrm>
            <a:off x="6433023" y="183674"/>
            <a:ext cx="4015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Explain what </a:t>
            </a:r>
            <a:r>
              <a:rPr lang="en-GB" sz="1400" dirty="0" err="1"/>
              <a:t>RIDDOR</a:t>
            </a:r>
            <a:r>
              <a:rPr lang="en-GB" sz="1400" dirty="0"/>
              <a:t> Law covers?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5A5F66B-85DC-4EE9-8D37-4ADF6F5A7777}"/>
              </a:ext>
            </a:extLst>
          </p:cNvPr>
          <p:cNvSpPr txBox="1"/>
          <p:nvPr/>
        </p:nvSpPr>
        <p:spPr>
          <a:xfrm>
            <a:off x="3700421" y="209903"/>
            <a:ext cx="2571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Explain what HS£ covers?</a:t>
            </a:r>
          </a:p>
        </p:txBody>
      </p:sp>
      <p:graphicFrame>
        <p:nvGraphicFramePr>
          <p:cNvPr id="97" name="Table 25">
            <a:extLst>
              <a:ext uri="{FF2B5EF4-FFF2-40B4-BE49-F238E27FC236}">
                <a16:creationId xmlns:a16="http://schemas.microsoft.com/office/drawing/2014/main" id="{6D13F213-2085-4F62-ACC5-2D113BAD8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360870"/>
              </p:ext>
            </p:extLst>
          </p:nvPr>
        </p:nvGraphicFramePr>
        <p:xfrm>
          <a:off x="372208" y="3647888"/>
          <a:ext cx="5932190" cy="368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How does Health and safety at work act (1974) relate to?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97845C38-C77D-4320-8B83-D310B1F16285}"/>
              </a:ext>
            </a:extLst>
          </p:cNvPr>
          <p:cNvSpPr/>
          <p:nvPr/>
        </p:nvSpPr>
        <p:spPr>
          <a:xfrm>
            <a:off x="6451836" y="362534"/>
            <a:ext cx="3377224" cy="118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096C6B-F5FE-4EF4-9F16-D60A6634F962}"/>
              </a:ext>
            </a:extLst>
          </p:cNvPr>
          <p:cNvSpPr/>
          <p:nvPr/>
        </p:nvSpPr>
        <p:spPr>
          <a:xfrm>
            <a:off x="3731653" y="380421"/>
            <a:ext cx="2571703" cy="995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D415956-5999-4047-8540-1843DEBA23F7}"/>
              </a:ext>
            </a:extLst>
          </p:cNvPr>
          <p:cNvSpPr/>
          <p:nvPr/>
        </p:nvSpPr>
        <p:spPr>
          <a:xfrm>
            <a:off x="393628" y="1945953"/>
            <a:ext cx="5733555" cy="154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1264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AC3.1</a:t>
            </a:r>
            <a:endParaRPr lang="en-GB" sz="1260" b="1" u="sng" dirty="0"/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personal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the workplace.</a:t>
            </a:r>
            <a:endParaRPr lang="en-GB" sz="8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76E55A-73E5-4365-AEF7-0F549D002F7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770" y="8488451"/>
            <a:ext cx="1002206" cy="90969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FA76E4-A1FA-491C-BF7C-EC6886D983E0}"/>
              </a:ext>
            </a:extLst>
          </p:cNvPr>
          <p:cNvCxnSpPr>
            <a:cxnSpLocks/>
          </p:cNvCxnSpPr>
          <p:nvPr/>
        </p:nvCxnSpPr>
        <p:spPr>
          <a:xfrm>
            <a:off x="6376868" y="530037"/>
            <a:ext cx="51500" cy="8413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4F3AF5-09C6-4BFD-B879-28603CBCD4E8}"/>
              </a:ext>
            </a:extLst>
          </p:cNvPr>
          <p:cNvSpPr txBox="1"/>
          <p:nvPr/>
        </p:nvSpPr>
        <p:spPr>
          <a:xfrm>
            <a:off x="6500838" y="203054"/>
            <a:ext cx="3323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does  </a:t>
            </a:r>
            <a:r>
              <a:rPr lang="en-GB" sz="1400" dirty="0" err="1"/>
              <a:t>PPER</a:t>
            </a:r>
            <a:r>
              <a:rPr lang="en-GB" sz="1400" dirty="0"/>
              <a:t> stand for?</a:t>
            </a:r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0DD2ADFC-2C12-42AE-899E-511C10EB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65972"/>
              </p:ext>
            </p:extLst>
          </p:nvPr>
        </p:nvGraphicFramePr>
        <p:xfrm>
          <a:off x="6533112" y="1618315"/>
          <a:ext cx="5932190" cy="386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How does 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PPER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manual handing operations regulations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relate to: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79691DAB-5D32-4BA3-B5A5-322C06F30A36}"/>
              </a:ext>
            </a:extLst>
          </p:cNvPr>
          <p:cNvSpPr txBox="1"/>
          <p:nvPr/>
        </p:nvSpPr>
        <p:spPr>
          <a:xfrm>
            <a:off x="301111" y="3259092"/>
            <a:ext cx="2211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Explain what </a:t>
            </a:r>
          </a:p>
          <a:p>
            <a:r>
              <a:rPr lang="en-GB" sz="1400" dirty="0"/>
              <a:t>COSHH  covers?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FA292F-4309-402C-97F5-6FA053DC1B86}"/>
              </a:ext>
            </a:extLst>
          </p:cNvPr>
          <p:cNvSpPr txBox="1"/>
          <p:nvPr/>
        </p:nvSpPr>
        <p:spPr>
          <a:xfrm>
            <a:off x="6558334" y="5602340"/>
            <a:ext cx="4015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Explain what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Calibri" panose="020F0502020204030204" pitchFamily="34" charset="0"/>
              </a:rPr>
              <a:t>PPER</a:t>
            </a:r>
            <a:r>
              <a:rPr lang="en-GB" sz="1400" dirty="0"/>
              <a:t>  covers?</a:t>
            </a:r>
          </a:p>
        </p:txBody>
      </p:sp>
      <p:graphicFrame>
        <p:nvGraphicFramePr>
          <p:cNvPr id="97" name="Table 25">
            <a:extLst>
              <a:ext uri="{FF2B5EF4-FFF2-40B4-BE49-F238E27FC236}">
                <a16:creationId xmlns:a16="http://schemas.microsoft.com/office/drawing/2014/main" id="{6D13F213-2085-4F62-ACC5-2D113BAD8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80099"/>
              </p:ext>
            </p:extLst>
          </p:nvPr>
        </p:nvGraphicFramePr>
        <p:xfrm>
          <a:off x="396119" y="5513307"/>
          <a:ext cx="5932190" cy="368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How does COSHH relate to: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51AD40-586A-494E-8A86-4E065973D4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73" y="281154"/>
            <a:ext cx="1716429" cy="1724092"/>
          </a:xfrm>
          <a:prstGeom prst="rect">
            <a:avLst/>
          </a:prstGeom>
        </p:spPr>
      </p:pic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41FBC5B5-9002-4E06-BA8B-A129B7D5B36A}"/>
              </a:ext>
            </a:extLst>
          </p:cNvPr>
          <p:cNvSpPr txBox="1"/>
          <p:nvPr/>
        </p:nvSpPr>
        <p:spPr>
          <a:xfrm>
            <a:off x="5194761" y="2997577"/>
            <a:ext cx="1252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What</a:t>
            </a:r>
          </a:p>
          <a:p>
            <a:pPr algn="r"/>
            <a:r>
              <a:rPr lang="en-GB" sz="1400" dirty="0"/>
              <a:t> does COSHH stand for?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99B6FF-1D40-431A-8009-F96BF328E898}"/>
              </a:ext>
            </a:extLst>
          </p:cNvPr>
          <p:cNvSpPr/>
          <p:nvPr/>
        </p:nvSpPr>
        <p:spPr>
          <a:xfrm>
            <a:off x="6476927" y="7088537"/>
            <a:ext cx="6169049" cy="324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manual handing operations regulations cover?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DEFEAC-AA32-4B69-AB0D-04C4C195D1C9}"/>
              </a:ext>
            </a:extLst>
          </p:cNvPr>
          <p:cNvSpPr/>
          <p:nvPr/>
        </p:nvSpPr>
        <p:spPr>
          <a:xfrm>
            <a:off x="396119" y="3800727"/>
            <a:ext cx="2560850" cy="154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C747E9-D223-4757-A681-E6C21C389346}"/>
              </a:ext>
            </a:extLst>
          </p:cNvPr>
          <p:cNvSpPr/>
          <p:nvPr/>
        </p:nvSpPr>
        <p:spPr>
          <a:xfrm>
            <a:off x="3747804" y="3800727"/>
            <a:ext cx="2560850" cy="154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7A10C3C2-008E-4C4C-86CE-F782B7FE16B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4" t="2427" r="24376" b="7121"/>
          <a:stretch/>
        </p:blipFill>
        <p:spPr>
          <a:xfrm>
            <a:off x="985278" y="424728"/>
            <a:ext cx="4916455" cy="478464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8EAF01D-DEFD-4792-8649-14E8BFAE1BE6}"/>
              </a:ext>
            </a:extLst>
          </p:cNvPr>
          <p:cNvSpPr txBox="1"/>
          <p:nvPr/>
        </p:nvSpPr>
        <p:spPr>
          <a:xfrm>
            <a:off x="2423157" y="226106"/>
            <a:ext cx="1716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Label the COSHH  symbols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7B26AB-693C-4C10-9CDE-9C762F5DBC4A}"/>
              </a:ext>
            </a:extLst>
          </p:cNvPr>
          <p:cNvSpPr/>
          <p:nvPr/>
        </p:nvSpPr>
        <p:spPr>
          <a:xfrm>
            <a:off x="6522807" y="424728"/>
            <a:ext cx="3406367" cy="118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0C55AA7-3DB3-4789-9C9C-D85AF6081657}"/>
              </a:ext>
            </a:extLst>
          </p:cNvPr>
          <p:cNvSpPr/>
          <p:nvPr/>
        </p:nvSpPr>
        <p:spPr>
          <a:xfrm>
            <a:off x="6558334" y="5910117"/>
            <a:ext cx="5932190" cy="118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C7B65D-EB08-4F7A-9EFB-56525EC64A8C}"/>
              </a:ext>
            </a:extLst>
          </p:cNvPr>
          <p:cNvSpPr/>
          <p:nvPr/>
        </p:nvSpPr>
        <p:spPr>
          <a:xfrm>
            <a:off x="9250458" y="7434265"/>
            <a:ext cx="3069034" cy="136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05E7731-010D-4B47-897F-251ACD1A37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484" y="7587818"/>
            <a:ext cx="2302915" cy="121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7217793-AC97-4CFB-8848-D53F00B581F2}"/>
              </a:ext>
            </a:extLst>
          </p:cNvPr>
          <p:cNvSpPr/>
          <p:nvPr/>
        </p:nvSpPr>
        <p:spPr>
          <a:xfrm>
            <a:off x="321340" y="415636"/>
            <a:ext cx="12261280" cy="89374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/>
              <a:t>AC3.2</a:t>
            </a:r>
            <a:endParaRPr lang="en-GB" sz="1200" b="1" u="sng" dirty="0"/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risks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personal</a:t>
            </a:r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hospitality and catering.</a:t>
            </a:r>
          </a:p>
          <a:p>
            <a:r>
              <a:rPr lang="en-GB" sz="1200" b="1" u="sng" dirty="0" err="1"/>
              <a:t>AC3.3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personal safety</a:t>
            </a: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measures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hospitality and catering provision.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39921AA-66BC-4E21-95F3-379FE84594F7}"/>
              </a:ext>
            </a:extLst>
          </p:cNvPr>
          <p:cNvSpPr/>
          <p:nvPr/>
        </p:nvSpPr>
        <p:spPr>
          <a:xfrm>
            <a:off x="5391094" y="4156977"/>
            <a:ext cx="2085130" cy="151988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FCA2EB-F996-4B21-B305-9AE9CFCD98E0}"/>
              </a:ext>
            </a:extLst>
          </p:cNvPr>
          <p:cNvSpPr/>
          <p:nvPr/>
        </p:nvSpPr>
        <p:spPr>
          <a:xfrm>
            <a:off x="4359586" y="3405099"/>
            <a:ext cx="4148144" cy="30236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8D50BE-D155-4FA1-A3B4-8E5660485812}"/>
              </a:ext>
            </a:extLst>
          </p:cNvPr>
          <p:cNvSpPr/>
          <p:nvPr/>
        </p:nvSpPr>
        <p:spPr>
          <a:xfrm>
            <a:off x="2164680" y="1805200"/>
            <a:ext cx="8537956" cy="622343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280E26-1FB3-4C39-8E4A-6AB03FA86BB7}"/>
              </a:ext>
            </a:extLst>
          </p:cNvPr>
          <p:cNvSpPr/>
          <p:nvPr/>
        </p:nvSpPr>
        <p:spPr>
          <a:xfrm>
            <a:off x="5391093" y="4363966"/>
            <a:ext cx="208513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GB" sz="3200" b="1" dirty="0">
                <a:ln/>
                <a:solidFill>
                  <a:schemeClr val="bg1"/>
                </a:solidFill>
              </a:rPr>
              <a:t>Safety and security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A49DDB-1E2D-49CE-8100-A232E0822D22}"/>
              </a:ext>
            </a:extLst>
          </p:cNvPr>
          <p:cNvCxnSpPr>
            <a:cxnSpLocks/>
            <a:stCxn id="4" idx="2"/>
            <a:endCxn id="2" idx="4"/>
          </p:cNvCxnSpPr>
          <p:nvPr/>
        </p:nvCxnSpPr>
        <p:spPr>
          <a:xfrm flipH="1" flipV="1">
            <a:off x="6433659" y="5676858"/>
            <a:ext cx="22279" cy="3721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30392D-8975-40B0-9D14-AC8D338ED400}"/>
              </a:ext>
            </a:extLst>
          </p:cNvPr>
          <p:cNvCxnSpPr>
            <a:cxnSpLocks/>
            <a:stCxn id="11" idx="0"/>
            <a:endCxn id="2" idx="0"/>
          </p:cNvCxnSpPr>
          <p:nvPr/>
        </p:nvCxnSpPr>
        <p:spPr>
          <a:xfrm flipH="1">
            <a:off x="6433659" y="415636"/>
            <a:ext cx="18321" cy="37413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F416FF1-3E4D-473A-A2AC-DAA6FBE2C2B9}"/>
              </a:ext>
            </a:extLst>
          </p:cNvPr>
          <p:cNvSpPr/>
          <p:nvPr/>
        </p:nvSpPr>
        <p:spPr>
          <a:xfrm rot="5400000">
            <a:off x="4019635" y="4591959"/>
            <a:ext cx="2158140" cy="584775"/>
          </a:xfrm>
          <a:custGeom>
            <a:avLst/>
            <a:gdLst>
              <a:gd name="connsiteX0" fmla="*/ 0 w 1571584"/>
              <a:gd name="connsiteY0" fmla="*/ 0 h 923330"/>
              <a:gd name="connsiteX1" fmla="*/ 1571584 w 1571584"/>
              <a:gd name="connsiteY1" fmla="*/ 0 h 923330"/>
              <a:gd name="connsiteX2" fmla="*/ 1571584 w 1571584"/>
              <a:gd name="connsiteY2" fmla="*/ 923330 h 923330"/>
              <a:gd name="connsiteX3" fmla="*/ 0 w 1571584"/>
              <a:gd name="connsiteY3" fmla="*/ 923330 h 923330"/>
              <a:gd name="connsiteX4" fmla="*/ 0 w 1571584"/>
              <a:gd name="connsiteY4" fmla="*/ 0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2104563 w 2104563"/>
              <a:gd name="connsiteY2" fmla="*/ 923330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808794"/>
              <a:gd name="connsiteX1" fmla="*/ 2104563 w 2104563"/>
              <a:gd name="connsiteY1" fmla="*/ 0 h 808794"/>
              <a:gd name="connsiteX2" fmla="*/ 1836934 w 2104563"/>
              <a:gd name="connsiteY2" fmla="*/ 688987 h 808794"/>
              <a:gd name="connsiteX3" fmla="*/ 586471 w 2104563"/>
              <a:gd name="connsiteY3" fmla="*/ 808794 h 808794"/>
              <a:gd name="connsiteX4" fmla="*/ 0 w 2104563"/>
              <a:gd name="connsiteY4" fmla="*/ 188489 h 808794"/>
              <a:gd name="connsiteX0" fmla="*/ 0 w 2158140"/>
              <a:gd name="connsiteY0" fmla="*/ 0 h 620305"/>
              <a:gd name="connsiteX1" fmla="*/ 2158140 w 2158140"/>
              <a:gd name="connsiteY1" fmla="*/ 100486 h 620305"/>
              <a:gd name="connsiteX2" fmla="*/ 1836934 w 2158140"/>
              <a:gd name="connsiteY2" fmla="*/ 500498 h 620305"/>
              <a:gd name="connsiteX3" fmla="*/ 586471 w 2158140"/>
              <a:gd name="connsiteY3" fmla="*/ 620305 h 620305"/>
              <a:gd name="connsiteX4" fmla="*/ 0 w 2158140"/>
              <a:gd name="connsiteY4" fmla="*/ 0 h 620305"/>
              <a:gd name="connsiteX0" fmla="*/ 0 w 2158140"/>
              <a:gd name="connsiteY0" fmla="*/ 94331 h 714636"/>
              <a:gd name="connsiteX1" fmla="*/ 2158140 w 2158140"/>
              <a:gd name="connsiteY1" fmla="*/ 194817 h 714636"/>
              <a:gd name="connsiteX2" fmla="*/ 1836934 w 2158140"/>
              <a:gd name="connsiteY2" fmla="*/ 594829 h 714636"/>
              <a:gd name="connsiteX3" fmla="*/ 586471 w 2158140"/>
              <a:gd name="connsiteY3" fmla="*/ 714636 h 714636"/>
              <a:gd name="connsiteX4" fmla="*/ 0 w 2158140"/>
              <a:gd name="connsiteY4" fmla="*/ 94331 h 7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140" h="714636">
                <a:moveTo>
                  <a:pt x="0" y="94331"/>
                </a:moveTo>
                <a:cubicBezTo>
                  <a:pt x="719380" y="127826"/>
                  <a:pt x="1028752" y="-196076"/>
                  <a:pt x="2158140" y="194817"/>
                </a:cubicBezTo>
                <a:lnTo>
                  <a:pt x="1836934" y="594829"/>
                </a:lnTo>
                <a:cubicBezTo>
                  <a:pt x="1133598" y="513522"/>
                  <a:pt x="1021123" y="636522"/>
                  <a:pt x="586471" y="714636"/>
                </a:cubicBezTo>
                <a:lnTo>
                  <a:pt x="0" y="94331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sz="3200" b="1" dirty="0"/>
              <a:t>Employers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CFC8992-2346-4AFD-AA48-E4EF46C8D37F}"/>
              </a:ext>
            </a:extLst>
          </p:cNvPr>
          <p:cNvSpPr/>
          <p:nvPr/>
        </p:nvSpPr>
        <p:spPr>
          <a:xfrm rot="16200000">
            <a:off x="6749060" y="4591958"/>
            <a:ext cx="2158140" cy="584775"/>
          </a:xfrm>
          <a:custGeom>
            <a:avLst/>
            <a:gdLst>
              <a:gd name="connsiteX0" fmla="*/ 0 w 1571584"/>
              <a:gd name="connsiteY0" fmla="*/ 0 h 923330"/>
              <a:gd name="connsiteX1" fmla="*/ 1571584 w 1571584"/>
              <a:gd name="connsiteY1" fmla="*/ 0 h 923330"/>
              <a:gd name="connsiteX2" fmla="*/ 1571584 w 1571584"/>
              <a:gd name="connsiteY2" fmla="*/ 923330 h 923330"/>
              <a:gd name="connsiteX3" fmla="*/ 0 w 1571584"/>
              <a:gd name="connsiteY3" fmla="*/ 923330 h 923330"/>
              <a:gd name="connsiteX4" fmla="*/ 0 w 1571584"/>
              <a:gd name="connsiteY4" fmla="*/ 0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2104563 w 2104563"/>
              <a:gd name="connsiteY2" fmla="*/ 923330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808794"/>
              <a:gd name="connsiteX1" fmla="*/ 2104563 w 2104563"/>
              <a:gd name="connsiteY1" fmla="*/ 0 h 808794"/>
              <a:gd name="connsiteX2" fmla="*/ 1836934 w 2104563"/>
              <a:gd name="connsiteY2" fmla="*/ 688987 h 808794"/>
              <a:gd name="connsiteX3" fmla="*/ 586471 w 2104563"/>
              <a:gd name="connsiteY3" fmla="*/ 808794 h 808794"/>
              <a:gd name="connsiteX4" fmla="*/ 0 w 2104563"/>
              <a:gd name="connsiteY4" fmla="*/ 188489 h 808794"/>
              <a:gd name="connsiteX0" fmla="*/ 0 w 2158140"/>
              <a:gd name="connsiteY0" fmla="*/ 0 h 620305"/>
              <a:gd name="connsiteX1" fmla="*/ 2158140 w 2158140"/>
              <a:gd name="connsiteY1" fmla="*/ 100486 h 620305"/>
              <a:gd name="connsiteX2" fmla="*/ 1836934 w 2158140"/>
              <a:gd name="connsiteY2" fmla="*/ 500498 h 620305"/>
              <a:gd name="connsiteX3" fmla="*/ 586471 w 2158140"/>
              <a:gd name="connsiteY3" fmla="*/ 620305 h 620305"/>
              <a:gd name="connsiteX4" fmla="*/ 0 w 2158140"/>
              <a:gd name="connsiteY4" fmla="*/ 0 h 620305"/>
              <a:gd name="connsiteX0" fmla="*/ 0 w 2158140"/>
              <a:gd name="connsiteY0" fmla="*/ 94331 h 714636"/>
              <a:gd name="connsiteX1" fmla="*/ 2158140 w 2158140"/>
              <a:gd name="connsiteY1" fmla="*/ 194817 h 714636"/>
              <a:gd name="connsiteX2" fmla="*/ 1836934 w 2158140"/>
              <a:gd name="connsiteY2" fmla="*/ 594829 h 714636"/>
              <a:gd name="connsiteX3" fmla="*/ 586471 w 2158140"/>
              <a:gd name="connsiteY3" fmla="*/ 714636 h 714636"/>
              <a:gd name="connsiteX4" fmla="*/ 0 w 2158140"/>
              <a:gd name="connsiteY4" fmla="*/ 94331 h 7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140" h="714636">
                <a:moveTo>
                  <a:pt x="0" y="94331"/>
                </a:moveTo>
                <a:cubicBezTo>
                  <a:pt x="719380" y="127826"/>
                  <a:pt x="1028752" y="-196076"/>
                  <a:pt x="2158140" y="194817"/>
                </a:cubicBezTo>
                <a:lnTo>
                  <a:pt x="1836934" y="594829"/>
                </a:lnTo>
                <a:cubicBezTo>
                  <a:pt x="1133598" y="513522"/>
                  <a:pt x="1021123" y="636522"/>
                  <a:pt x="586471" y="714636"/>
                </a:cubicBezTo>
                <a:lnTo>
                  <a:pt x="0" y="94331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sz="3200" b="1" dirty="0"/>
              <a:t>Employees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3051B41-387F-4D10-A3E7-C78E50978CAD}"/>
              </a:ext>
            </a:extLst>
          </p:cNvPr>
          <p:cNvSpPr/>
          <p:nvPr/>
        </p:nvSpPr>
        <p:spPr>
          <a:xfrm>
            <a:off x="5686399" y="1785512"/>
            <a:ext cx="1537854" cy="1619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Risks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E7E2CE-C108-48A4-8A9F-B7BF97EDFCA7}"/>
              </a:ext>
            </a:extLst>
          </p:cNvPr>
          <p:cNvSpPr/>
          <p:nvPr/>
        </p:nvSpPr>
        <p:spPr>
          <a:xfrm>
            <a:off x="5664731" y="6444166"/>
            <a:ext cx="1537854" cy="15995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RIsks</a:t>
            </a:r>
            <a:endParaRPr lang="en-GB" sz="32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356D3E1-ABBD-4A85-9363-C6DBB6D2B56B}"/>
              </a:ext>
            </a:extLst>
          </p:cNvPr>
          <p:cNvSpPr/>
          <p:nvPr/>
        </p:nvSpPr>
        <p:spPr>
          <a:xfrm>
            <a:off x="5606307" y="8334347"/>
            <a:ext cx="1654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>
                <a:solidFill>
                  <a:schemeClr val="bg1"/>
                </a:solidFill>
              </a:rPr>
              <a:t>Care</a:t>
            </a:r>
          </a:p>
          <a:p>
            <a:pPr algn="ctr"/>
            <a:r>
              <a:rPr lang="en-IE" b="1" dirty="0">
                <a:solidFill>
                  <a:schemeClr val="bg1"/>
                </a:solidFill>
              </a:rPr>
              <a:t>Maintenance</a:t>
            </a:r>
            <a:r>
              <a:rPr lang="en-IE" sz="1600" b="1" dirty="0">
                <a:solidFill>
                  <a:schemeClr val="bg1"/>
                </a:solidFill>
              </a:rPr>
              <a:t> Cleaning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225CD2B-1C7F-4BC2-A20D-7EFEAB771106}"/>
              </a:ext>
            </a:extLst>
          </p:cNvPr>
          <p:cNvSpPr/>
          <p:nvPr/>
        </p:nvSpPr>
        <p:spPr>
          <a:xfrm rot="2189245">
            <a:off x="410281" y="7956454"/>
            <a:ext cx="2324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Abadi" panose="020B0604020202020204" pitchFamily="34" charset="0"/>
              </a:rPr>
              <a:t>Task – complete the radar. Give at least 5 examples of each.</a:t>
            </a:r>
            <a:endParaRPr lang="en-GB" dirty="0">
              <a:latin typeface="Abadi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D477983-CEFC-4DF5-A9FB-47126CA07D70}"/>
              </a:ext>
            </a:extLst>
          </p:cNvPr>
          <p:cNvSpPr/>
          <p:nvPr/>
        </p:nvSpPr>
        <p:spPr>
          <a:xfrm>
            <a:off x="5554273" y="8283602"/>
            <a:ext cx="165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Control measures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AD89653-EF51-43B4-ABE1-EA6D57E488A3}"/>
              </a:ext>
            </a:extLst>
          </p:cNvPr>
          <p:cNvGrpSpPr/>
          <p:nvPr/>
        </p:nvGrpSpPr>
        <p:grpSpPr>
          <a:xfrm>
            <a:off x="5606306" y="8028634"/>
            <a:ext cx="1654703" cy="1286494"/>
            <a:chOff x="5664615" y="507701"/>
            <a:chExt cx="1654703" cy="967618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BF20412-ADB2-430E-80BA-C9505C3C94C7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692959C-7C04-45FA-A580-121921905A2E}"/>
                </a:ext>
              </a:extLst>
            </p:cNvPr>
            <p:cNvSpPr/>
            <p:nvPr/>
          </p:nvSpPr>
          <p:spPr>
            <a:xfrm>
              <a:off x="5664615" y="658679"/>
              <a:ext cx="1654703" cy="6250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Control measures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32831AA9-8CCA-4D49-96EB-1C73E4EC999B}"/>
              </a:ext>
            </a:extLst>
          </p:cNvPr>
          <p:cNvSpPr/>
          <p:nvPr/>
        </p:nvSpPr>
        <p:spPr>
          <a:xfrm>
            <a:off x="5501089" y="548490"/>
            <a:ext cx="1654703" cy="83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Control measures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E8FDE6-85AB-4AD4-A021-88A9B1565A2A}"/>
              </a:ext>
            </a:extLst>
          </p:cNvPr>
          <p:cNvGrpSpPr/>
          <p:nvPr/>
        </p:nvGrpSpPr>
        <p:grpSpPr>
          <a:xfrm>
            <a:off x="5664731" y="408076"/>
            <a:ext cx="1654703" cy="1592291"/>
            <a:chOff x="5664615" y="507701"/>
            <a:chExt cx="1654703" cy="9676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D69250E-FB44-4AB3-9EDC-92F299E3266F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DAFD7C9-2AB8-4F3B-B979-80F2BD6B13D6}"/>
                </a:ext>
              </a:extLst>
            </p:cNvPr>
            <p:cNvSpPr/>
            <p:nvPr/>
          </p:nvSpPr>
          <p:spPr>
            <a:xfrm>
              <a:off x="5664615" y="658679"/>
              <a:ext cx="1654703" cy="6250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Control measures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72" name="Picture 7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B42C98-0F02-4159-8CBB-4E11BA5242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403" y="7174844"/>
            <a:ext cx="1046000" cy="1050670"/>
          </a:xfrm>
          <a:prstGeom prst="rect">
            <a:avLst/>
          </a:prstGeom>
        </p:spPr>
      </p:pic>
      <p:pic>
        <p:nvPicPr>
          <p:cNvPr id="73" name="Picture 7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79956-A803-49F3-ACC1-4B302684FFF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095" y="8350165"/>
            <a:ext cx="1749750" cy="923330"/>
          </a:xfrm>
          <a:prstGeom prst="rect">
            <a:avLst/>
          </a:prstGeom>
        </p:spPr>
      </p:pic>
      <p:pic>
        <p:nvPicPr>
          <p:cNvPr id="74" name="Picture 73" descr="A close up of a toy&#10;&#10;Description automatically generated">
            <a:extLst>
              <a:ext uri="{FF2B5EF4-FFF2-40B4-BE49-F238E27FC236}">
                <a16:creationId xmlns:a16="http://schemas.microsoft.com/office/drawing/2014/main" id="{016BF6C5-48DD-412F-89F0-E34C3742B16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077" y="1698017"/>
            <a:ext cx="2149322" cy="1432881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57E214F1-D6A4-4F61-B72C-3CC3176A2BC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3975">
            <a:off x="10891872" y="1624290"/>
            <a:ext cx="2203073" cy="10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3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7217793-AC97-4CFB-8848-D53F00B581F2}"/>
              </a:ext>
            </a:extLst>
          </p:cNvPr>
          <p:cNvSpPr/>
          <p:nvPr/>
        </p:nvSpPr>
        <p:spPr>
          <a:xfrm>
            <a:off x="321340" y="415636"/>
            <a:ext cx="12261280" cy="89374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/>
              <a:t>AC3.2</a:t>
            </a:r>
            <a:endParaRPr lang="en-GB" sz="1200" b="1" u="sng" dirty="0"/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risks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personal</a:t>
            </a:r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hospitality and catering.</a:t>
            </a:r>
          </a:p>
          <a:p>
            <a:r>
              <a:rPr lang="en-GB" sz="1200" b="1" u="sng" dirty="0" err="1"/>
              <a:t>AC3.3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personal safety</a:t>
            </a: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measures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hospitality and catering provision.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39921AA-66BC-4E21-95F3-379FE84594F7}"/>
              </a:ext>
            </a:extLst>
          </p:cNvPr>
          <p:cNvSpPr/>
          <p:nvPr/>
        </p:nvSpPr>
        <p:spPr>
          <a:xfrm>
            <a:off x="5391094" y="4156977"/>
            <a:ext cx="2085130" cy="151988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FCA2EB-F996-4B21-B305-9AE9CFCD98E0}"/>
              </a:ext>
            </a:extLst>
          </p:cNvPr>
          <p:cNvSpPr/>
          <p:nvPr/>
        </p:nvSpPr>
        <p:spPr>
          <a:xfrm>
            <a:off x="4359586" y="3405099"/>
            <a:ext cx="4148144" cy="30236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8D50BE-D155-4FA1-A3B4-8E5660485812}"/>
              </a:ext>
            </a:extLst>
          </p:cNvPr>
          <p:cNvSpPr/>
          <p:nvPr/>
        </p:nvSpPr>
        <p:spPr>
          <a:xfrm>
            <a:off x="2164680" y="1805200"/>
            <a:ext cx="8537956" cy="622343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280E26-1FB3-4C39-8E4A-6AB03FA86BB7}"/>
              </a:ext>
            </a:extLst>
          </p:cNvPr>
          <p:cNvSpPr/>
          <p:nvPr/>
        </p:nvSpPr>
        <p:spPr>
          <a:xfrm>
            <a:off x="5391093" y="4363966"/>
            <a:ext cx="208513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GB" sz="3200" b="1" dirty="0">
                <a:ln/>
                <a:solidFill>
                  <a:schemeClr val="bg1"/>
                </a:solidFill>
              </a:rPr>
              <a:t>Safety and security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A49DDB-1E2D-49CE-8100-A232E0822D22}"/>
              </a:ext>
            </a:extLst>
          </p:cNvPr>
          <p:cNvCxnSpPr>
            <a:cxnSpLocks/>
            <a:stCxn id="4" idx="2"/>
            <a:endCxn id="2" idx="4"/>
          </p:cNvCxnSpPr>
          <p:nvPr/>
        </p:nvCxnSpPr>
        <p:spPr>
          <a:xfrm flipH="1" flipV="1">
            <a:off x="6433659" y="5676858"/>
            <a:ext cx="22279" cy="3721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30392D-8975-40B0-9D14-AC8D338ED400}"/>
              </a:ext>
            </a:extLst>
          </p:cNvPr>
          <p:cNvCxnSpPr>
            <a:cxnSpLocks/>
            <a:stCxn id="11" idx="0"/>
            <a:endCxn id="2" idx="0"/>
          </p:cNvCxnSpPr>
          <p:nvPr/>
        </p:nvCxnSpPr>
        <p:spPr>
          <a:xfrm flipH="1">
            <a:off x="6433659" y="415636"/>
            <a:ext cx="18321" cy="37413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93051B41-387F-4D10-A3E7-C78E50978CAD}"/>
              </a:ext>
            </a:extLst>
          </p:cNvPr>
          <p:cNvSpPr/>
          <p:nvPr/>
        </p:nvSpPr>
        <p:spPr>
          <a:xfrm>
            <a:off x="5686399" y="1785512"/>
            <a:ext cx="1537854" cy="1619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Risks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E7E2CE-C108-48A4-8A9F-B7BF97EDFCA7}"/>
              </a:ext>
            </a:extLst>
          </p:cNvPr>
          <p:cNvSpPr/>
          <p:nvPr/>
        </p:nvSpPr>
        <p:spPr>
          <a:xfrm>
            <a:off x="5664731" y="6444166"/>
            <a:ext cx="1537854" cy="15995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RIsks</a:t>
            </a:r>
            <a:endParaRPr lang="en-GB" sz="32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356D3E1-ABBD-4A85-9363-C6DBB6D2B56B}"/>
              </a:ext>
            </a:extLst>
          </p:cNvPr>
          <p:cNvSpPr/>
          <p:nvPr/>
        </p:nvSpPr>
        <p:spPr>
          <a:xfrm>
            <a:off x="5606307" y="8334347"/>
            <a:ext cx="1654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>
                <a:solidFill>
                  <a:schemeClr val="bg1"/>
                </a:solidFill>
              </a:rPr>
              <a:t>Care</a:t>
            </a:r>
          </a:p>
          <a:p>
            <a:pPr algn="ctr"/>
            <a:r>
              <a:rPr lang="en-IE" b="1" dirty="0">
                <a:solidFill>
                  <a:schemeClr val="bg1"/>
                </a:solidFill>
              </a:rPr>
              <a:t>Maintenance</a:t>
            </a:r>
            <a:r>
              <a:rPr lang="en-IE" sz="1600" b="1" dirty="0">
                <a:solidFill>
                  <a:schemeClr val="bg1"/>
                </a:solidFill>
              </a:rPr>
              <a:t> Cleaning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225CD2B-1C7F-4BC2-A20D-7EFEAB771106}"/>
              </a:ext>
            </a:extLst>
          </p:cNvPr>
          <p:cNvSpPr/>
          <p:nvPr/>
        </p:nvSpPr>
        <p:spPr>
          <a:xfrm rot="1800000">
            <a:off x="-88914" y="8155084"/>
            <a:ext cx="37394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Abadi" panose="020B0604020202020204" pitchFamily="34" charset="0"/>
              </a:rPr>
              <a:t>Task – complete the radar. Give at least 5 examples of each.</a:t>
            </a:r>
            <a:endParaRPr lang="en-GB" dirty="0">
              <a:latin typeface="Abadi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D477983-CEFC-4DF5-A9FB-47126CA07D70}"/>
              </a:ext>
            </a:extLst>
          </p:cNvPr>
          <p:cNvSpPr/>
          <p:nvPr/>
        </p:nvSpPr>
        <p:spPr>
          <a:xfrm>
            <a:off x="5554273" y="8283602"/>
            <a:ext cx="165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Control measures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AD89653-EF51-43B4-ABE1-EA6D57E488A3}"/>
              </a:ext>
            </a:extLst>
          </p:cNvPr>
          <p:cNvGrpSpPr/>
          <p:nvPr/>
        </p:nvGrpSpPr>
        <p:grpSpPr>
          <a:xfrm>
            <a:off x="5606306" y="8028634"/>
            <a:ext cx="1654703" cy="1286494"/>
            <a:chOff x="5664615" y="507701"/>
            <a:chExt cx="1654703" cy="967618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BF20412-ADB2-430E-80BA-C9505C3C94C7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692959C-7C04-45FA-A580-121921905A2E}"/>
                </a:ext>
              </a:extLst>
            </p:cNvPr>
            <p:cNvSpPr/>
            <p:nvPr/>
          </p:nvSpPr>
          <p:spPr>
            <a:xfrm>
              <a:off x="5664615" y="658679"/>
              <a:ext cx="1654703" cy="6250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Control measures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32831AA9-8CCA-4D49-96EB-1C73E4EC999B}"/>
              </a:ext>
            </a:extLst>
          </p:cNvPr>
          <p:cNvSpPr/>
          <p:nvPr/>
        </p:nvSpPr>
        <p:spPr>
          <a:xfrm>
            <a:off x="5501089" y="548490"/>
            <a:ext cx="1654703" cy="83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Control measures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E8FDE6-85AB-4AD4-A021-88A9B1565A2A}"/>
              </a:ext>
            </a:extLst>
          </p:cNvPr>
          <p:cNvGrpSpPr/>
          <p:nvPr/>
        </p:nvGrpSpPr>
        <p:grpSpPr>
          <a:xfrm>
            <a:off x="5664731" y="408076"/>
            <a:ext cx="1654703" cy="1592291"/>
            <a:chOff x="5664615" y="507701"/>
            <a:chExt cx="1654703" cy="9676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D69250E-FB44-4AB3-9EDC-92F299E3266F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DAFD7C9-2AB8-4F3B-B979-80F2BD6B13D6}"/>
                </a:ext>
              </a:extLst>
            </p:cNvPr>
            <p:cNvSpPr/>
            <p:nvPr/>
          </p:nvSpPr>
          <p:spPr>
            <a:xfrm>
              <a:off x="5664615" y="658679"/>
              <a:ext cx="1654703" cy="6250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Control measures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72" name="Picture 7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B42C98-0F02-4159-8CBB-4E11BA5242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403" y="7174844"/>
            <a:ext cx="1046000" cy="1050670"/>
          </a:xfrm>
          <a:prstGeom prst="rect">
            <a:avLst/>
          </a:prstGeom>
        </p:spPr>
      </p:pic>
      <p:pic>
        <p:nvPicPr>
          <p:cNvPr id="73" name="Picture 7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79956-A803-49F3-ACC1-4B302684FFF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095" y="8350165"/>
            <a:ext cx="1749750" cy="923330"/>
          </a:xfrm>
          <a:prstGeom prst="rect">
            <a:avLst/>
          </a:prstGeom>
        </p:spPr>
      </p:pic>
      <p:pic>
        <p:nvPicPr>
          <p:cNvPr id="74" name="Picture 73" descr="A close up of a toy&#10;&#10;Description automatically generated">
            <a:extLst>
              <a:ext uri="{FF2B5EF4-FFF2-40B4-BE49-F238E27FC236}">
                <a16:creationId xmlns:a16="http://schemas.microsoft.com/office/drawing/2014/main" id="{016BF6C5-48DD-412F-89F0-E34C3742B16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707" y="1742577"/>
            <a:ext cx="3162211" cy="2108140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57E214F1-D6A4-4F61-B72C-3CC3176A2BC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3975">
            <a:off x="10891872" y="1624290"/>
            <a:ext cx="2203073" cy="1024429"/>
          </a:xfrm>
          <a:prstGeom prst="rect">
            <a:avLst/>
          </a:prstGeom>
        </p:spPr>
      </p:pic>
      <p:sp>
        <p:nvSpPr>
          <p:cNvPr id="32" name="Rectangle 26">
            <a:extLst>
              <a:ext uri="{FF2B5EF4-FFF2-40B4-BE49-F238E27FC236}">
                <a16:creationId xmlns:a16="http://schemas.microsoft.com/office/drawing/2014/main" id="{052E45DA-311D-4AC4-8137-ABEBC1719BD6}"/>
              </a:ext>
            </a:extLst>
          </p:cNvPr>
          <p:cNvSpPr/>
          <p:nvPr/>
        </p:nvSpPr>
        <p:spPr>
          <a:xfrm rot="5400000">
            <a:off x="4002874" y="4650664"/>
            <a:ext cx="2196469" cy="584775"/>
          </a:xfrm>
          <a:custGeom>
            <a:avLst/>
            <a:gdLst>
              <a:gd name="connsiteX0" fmla="*/ 0 w 2012090"/>
              <a:gd name="connsiteY0" fmla="*/ 0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0 w 2012090"/>
              <a:gd name="connsiteY4" fmla="*/ 0 h 923330"/>
              <a:gd name="connsiteX0" fmla="*/ 288903 w 2012090"/>
              <a:gd name="connsiteY0" fmla="*/ 251746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288903 w 2012090"/>
              <a:gd name="connsiteY4" fmla="*/ 251746 h 923330"/>
              <a:gd name="connsiteX0" fmla="*/ 288903 w 2012090"/>
              <a:gd name="connsiteY0" fmla="*/ 251746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288903 w 2012090"/>
              <a:gd name="connsiteY4" fmla="*/ 251746 h 923330"/>
              <a:gd name="connsiteX0" fmla="*/ 288903 w 2012090"/>
              <a:gd name="connsiteY0" fmla="*/ 91415 h 762999"/>
              <a:gd name="connsiteX1" fmla="*/ 1794644 w 2012090"/>
              <a:gd name="connsiteY1" fmla="*/ 0 h 762999"/>
              <a:gd name="connsiteX2" fmla="*/ 2012090 w 2012090"/>
              <a:gd name="connsiteY2" fmla="*/ 762999 h 762999"/>
              <a:gd name="connsiteX3" fmla="*/ 0 w 2012090"/>
              <a:gd name="connsiteY3" fmla="*/ 762999 h 762999"/>
              <a:gd name="connsiteX4" fmla="*/ 288903 w 2012090"/>
              <a:gd name="connsiteY4" fmla="*/ 91415 h 762999"/>
              <a:gd name="connsiteX0" fmla="*/ 288903 w 2012090"/>
              <a:gd name="connsiteY0" fmla="*/ 91415 h 762999"/>
              <a:gd name="connsiteX1" fmla="*/ 1794644 w 2012090"/>
              <a:gd name="connsiteY1" fmla="*/ 0 h 762999"/>
              <a:gd name="connsiteX2" fmla="*/ 2012090 w 2012090"/>
              <a:gd name="connsiteY2" fmla="*/ 762999 h 762999"/>
              <a:gd name="connsiteX3" fmla="*/ 0 w 2012090"/>
              <a:gd name="connsiteY3" fmla="*/ 762999 h 762999"/>
              <a:gd name="connsiteX4" fmla="*/ 288903 w 2012090"/>
              <a:gd name="connsiteY4" fmla="*/ 91415 h 762999"/>
              <a:gd name="connsiteX0" fmla="*/ 288903 w 2026267"/>
              <a:gd name="connsiteY0" fmla="*/ 91415 h 762999"/>
              <a:gd name="connsiteX1" fmla="*/ 1794644 w 2026267"/>
              <a:gd name="connsiteY1" fmla="*/ 0 h 762999"/>
              <a:gd name="connsiteX2" fmla="*/ 2012090 w 2026267"/>
              <a:gd name="connsiteY2" fmla="*/ 762999 h 762999"/>
              <a:gd name="connsiteX3" fmla="*/ 0 w 2026267"/>
              <a:gd name="connsiteY3" fmla="*/ 762999 h 762999"/>
              <a:gd name="connsiteX4" fmla="*/ 288903 w 2026267"/>
              <a:gd name="connsiteY4" fmla="*/ 91415 h 762999"/>
              <a:gd name="connsiteX0" fmla="*/ 288903 w 1940073"/>
              <a:gd name="connsiteY0" fmla="*/ 91415 h 762999"/>
              <a:gd name="connsiteX1" fmla="*/ 1794644 w 1940073"/>
              <a:gd name="connsiteY1" fmla="*/ 0 h 762999"/>
              <a:gd name="connsiteX2" fmla="*/ 1709160 w 1940073"/>
              <a:gd name="connsiteY2" fmla="*/ 702338 h 762999"/>
              <a:gd name="connsiteX3" fmla="*/ 0 w 1940073"/>
              <a:gd name="connsiteY3" fmla="*/ 762999 h 762999"/>
              <a:gd name="connsiteX4" fmla="*/ 288903 w 1940073"/>
              <a:gd name="connsiteY4" fmla="*/ 91415 h 762999"/>
              <a:gd name="connsiteX0" fmla="*/ 288903 w 2073985"/>
              <a:gd name="connsiteY0" fmla="*/ 91415 h 762999"/>
              <a:gd name="connsiteX1" fmla="*/ 1794644 w 2073985"/>
              <a:gd name="connsiteY1" fmla="*/ 0 h 762999"/>
              <a:gd name="connsiteX2" fmla="*/ 1709160 w 2073985"/>
              <a:gd name="connsiteY2" fmla="*/ 702338 h 762999"/>
              <a:gd name="connsiteX3" fmla="*/ 0 w 2073985"/>
              <a:gd name="connsiteY3" fmla="*/ 762999 h 762999"/>
              <a:gd name="connsiteX4" fmla="*/ 288903 w 2073985"/>
              <a:gd name="connsiteY4" fmla="*/ 91415 h 762999"/>
              <a:gd name="connsiteX0" fmla="*/ 288903 w 2073985"/>
              <a:gd name="connsiteY0" fmla="*/ 91415 h 820753"/>
              <a:gd name="connsiteX1" fmla="*/ 1794644 w 2073985"/>
              <a:gd name="connsiteY1" fmla="*/ 0 h 820753"/>
              <a:gd name="connsiteX2" fmla="*/ 1709160 w 2073985"/>
              <a:gd name="connsiteY2" fmla="*/ 702338 h 820753"/>
              <a:gd name="connsiteX3" fmla="*/ 0 w 2073985"/>
              <a:gd name="connsiteY3" fmla="*/ 762999 h 820753"/>
              <a:gd name="connsiteX4" fmla="*/ 288903 w 2073985"/>
              <a:gd name="connsiteY4" fmla="*/ 91415 h 820753"/>
              <a:gd name="connsiteX0" fmla="*/ 411387 w 2196469"/>
              <a:gd name="connsiteY0" fmla="*/ 91415 h 769843"/>
              <a:gd name="connsiteX1" fmla="*/ 1917128 w 2196469"/>
              <a:gd name="connsiteY1" fmla="*/ 0 h 769843"/>
              <a:gd name="connsiteX2" fmla="*/ 1831644 w 2196469"/>
              <a:gd name="connsiteY2" fmla="*/ 702338 h 769843"/>
              <a:gd name="connsiteX3" fmla="*/ 0 w 2196469"/>
              <a:gd name="connsiteY3" fmla="*/ 491828 h 769843"/>
              <a:gd name="connsiteX4" fmla="*/ 411387 w 2196469"/>
              <a:gd name="connsiteY4" fmla="*/ 91415 h 769843"/>
              <a:gd name="connsiteX0" fmla="*/ 411387 w 2196469"/>
              <a:gd name="connsiteY0" fmla="*/ 91415 h 847141"/>
              <a:gd name="connsiteX1" fmla="*/ 1917128 w 2196469"/>
              <a:gd name="connsiteY1" fmla="*/ 0 h 847141"/>
              <a:gd name="connsiteX2" fmla="*/ 1831644 w 2196469"/>
              <a:gd name="connsiteY2" fmla="*/ 702338 h 847141"/>
              <a:gd name="connsiteX3" fmla="*/ 0 w 2196469"/>
              <a:gd name="connsiteY3" fmla="*/ 491828 h 847141"/>
              <a:gd name="connsiteX4" fmla="*/ 411387 w 2196469"/>
              <a:gd name="connsiteY4" fmla="*/ 91415 h 847141"/>
              <a:gd name="connsiteX0" fmla="*/ 573412 w 2196469"/>
              <a:gd name="connsiteY0" fmla="*/ 101049 h 847141"/>
              <a:gd name="connsiteX1" fmla="*/ 1917128 w 2196469"/>
              <a:gd name="connsiteY1" fmla="*/ 0 h 847141"/>
              <a:gd name="connsiteX2" fmla="*/ 1831644 w 2196469"/>
              <a:gd name="connsiteY2" fmla="*/ 702338 h 847141"/>
              <a:gd name="connsiteX3" fmla="*/ 0 w 2196469"/>
              <a:gd name="connsiteY3" fmla="*/ 491828 h 847141"/>
              <a:gd name="connsiteX4" fmla="*/ 573412 w 2196469"/>
              <a:gd name="connsiteY4" fmla="*/ 101049 h 847141"/>
              <a:gd name="connsiteX0" fmla="*/ 653499 w 2196469"/>
              <a:gd name="connsiteY0" fmla="*/ 0 h 882602"/>
              <a:gd name="connsiteX1" fmla="*/ 1917128 w 2196469"/>
              <a:gd name="connsiteY1" fmla="*/ 35461 h 882602"/>
              <a:gd name="connsiteX2" fmla="*/ 1831644 w 2196469"/>
              <a:gd name="connsiteY2" fmla="*/ 737799 h 882602"/>
              <a:gd name="connsiteX3" fmla="*/ 0 w 2196469"/>
              <a:gd name="connsiteY3" fmla="*/ 527289 h 882602"/>
              <a:gd name="connsiteX4" fmla="*/ 653499 w 2196469"/>
              <a:gd name="connsiteY4" fmla="*/ 0 h 88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469" h="882602">
                <a:moveTo>
                  <a:pt x="653499" y="0"/>
                </a:moveTo>
                <a:cubicBezTo>
                  <a:pt x="1400559" y="150258"/>
                  <a:pt x="1479244" y="199463"/>
                  <a:pt x="1917128" y="35461"/>
                </a:cubicBezTo>
                <a:cubicBezTo>
                  <a:pt x="2316359" y="487814"/>
                  <a:pt x="2287477" y="429583"/>
                  <a:pt x="1831644" y="737799"/>
                </a:cubicBezTo>
                <a:cubicBezTo>
                  <a:pt x="931787" y="975622"/>
                  <a:pt x="520545" y="930631"/>
                  <a:pt x="0" y="527289"/>
                </a:cubicBezTo>
                <a:lnTo>
                  <a:pt x="653499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sz="3200" b="1" dirty="0"/>
              <a:t>Customers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D1A7AC-A622-4CE1-936E-84291276A3F9}"/>
              </a:ext>
            </a:extLst>
          </p:cNvPr>
          <p:cNvSpPr/>
          <p:nvPr/>
        </p:nvSpPr>
        <p:spPr>
          <a:xfrm rot="16200000">
            <a:off x="6932008" y="4591958"/>
            <a:ext cx="1750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b="1" dirty="0"/>
              <a:t>Suppliers</a:t>
            </a:r>
          </a:p>
        </p:txBody>
      </p:sp>
    </p:spTree>
    <p:extLst>
      <p:ext uri="{BB962C8B-B14F-4D97-AF65-F5344CB8AC3E}">
        <p14:creationId xmlns:p14="http://schemas.microsoft.com/office/powerpoint/2010/main" val="208656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282</Words>
  <Application>Microsoft Office PowerPoint</Application>
  <PresentationFormat>A3 Paper (297x420 mm)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Abadi</vt:lpstr>
      <vt:lpstr>Arial</vt:lpstr>
      <vt:lpstr>Calibri</vt:lpstr>
      <vt:lpstr>Calibri Light</vt:lpstr>
      <vt:lpstr>Kozuka Gothic Pro H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Farrall</dc:creator>
  <cp:lastModifiedBy>Julie Williams</cp:lastModifiedBy>
  <cp:revision>39</cp:revision>
  <cp:lastPrinted>2020-03-13T10:02:36Z</cp:lastPrinted>
  <dcterms:created xsi:type="dcterms:W3CDTF">2019-04-04T17:36:45Z</dcterms:created>
  <dcterms:modified xsi:type="dcterms:W3CDTF">2020-03-13T10:04:09Z</dcterms:modified>
</cp:coreProperties>
</file>