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2F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936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12C09-60A6-4276-B612-F41D78A9C073}" type="datetimeFigureOut">
              <a:rPr lang="en-US"/>
              <a:pPr>
                <a:defRPr/>
              </a:pPr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F7335F-F426-4850-B7E3-594E9ED47C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6150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98635-94EF-4845-B899-27D3F024E4C0}" type="datetimeFigureOut">
              <a:rPr lang="en-US"/>
              <a:pPr>
                <a:defRPr/>
              </a:pPr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5EECB2-BAAC-4F63-9F6D-A0CE30E88A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4079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2E946-649C-4072-9CE6-C81297B366A5}" type="datetimeFigureOut">
              <a:rPr lang="en-US"/>
              <a:pPr>
                <a:defRPr/>
              </a:pPr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0DE7A1-6736-4894-8F85-8F8CE20CFE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2717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072BD-9274-4AF0-8771-54D7EAC54AAB}" type="datetimeFigureOut">
              <a:rPr lang="en-US"/>
              <a:pPr>
                <a:defRPr/>
              </a:pPr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A38A15-09B4-44D5-A0C4-C8932AF3BC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6717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1C1D7-EEE6-4704-8653-8296EC389B6C}" type="datetimeFigureOut">
              <a:rPr lang="en-US"/>
              <a:pPr>
                <a:defRPr/>
              </a:pPr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0EA4C4-C20C-4198-AEA8-41DF9F1A0A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9600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6DDD3-B189-4489-AF07-16917B5544B5}" type="datetimeFigureOut">
              <a:rPr lang="en-US"/>
              <a:pPr>
                <a:defRPr/>
              </a:pPr>
              <a:t>6/13/2017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DDD4F3-1499-4D14-AEC5-C0ACC3D8FF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9050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86A01-D6E0-4175-BA32-A7AA0C981BDF}" type="datetimeFigureOut">
              <a:rPr lang="en-US"/>
              <a:pPr>
                <a:defRPr/>
              </a:pPr>
              <a:t>6/13/2017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1AE0F9-B1A7-4C3F-B17C-16203D80FA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8931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B5066-D208-4315-8191-3122C8344689}" type="datetimeFigureOut">
              <a:rPr lang="en-US"/>
              <a:pPr>
                <a:defRPr/>
              </a:pPr>
              <a:t>6/13/2017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B5524E-9F86-42BA-86BB-DDC00AE37D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070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B1301-07EB-4E30-86E1-50C917BD5680}" type="datetimeFigureOut">
              <a:rPr lang="en-US"/>
              <a:pPr>
                <a:defRPr/>
              </a:pPr>
              <a:t>6/13/2017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1109F7-7765-44BD-AC33-B94D56AA30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0797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1822F-2954-4FA2-82EB-7F86CCF5CA2E}" type="datetimeFigureOut">
              <a:rPr lang="en-US"/>
              <a:pPr>
                <a:defRPr/>
              </a:pPr>
              <a:t>6/13/2017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4E7A7F-B9E2-4DFE-A38A-BB08A457A3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1162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4BDCF-67A0-435D-92FB-889B661C7AF3}" type="datetimeFigureOut">
              <a:rPr lang="en-US"/>
              <a:pPr>
                <a:defRPr/>
              </a:pPr>
              <a:t>6/13/2017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8DB3D4-0EB7-42A7-97C0-68D57E246D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71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F0AB7C0-F0FD-416E-9FBD-EB4796289FE5}" type="datetimeFigureOut">
              <a:rPr lang="en-US"/>
              <a:pPr>
                <a:defRPr/>
              </a:pPr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8AD0CB30-B06F-411F-B6B9-387C3B30F0B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3276" y="1704592"/>
            <a:ext cx="8032968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Enghreifftiau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o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daflenni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iaith</a:t>
            </a:r>
            <a:endParaRPr lang="en-US" sz="36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36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gwahaniaethol</a:t>
            </a:r>
            <a:r>
              <a:rPr lang="en-US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6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er</a:t>
            </a:r>
            <a:r>
              <a:rPr lang="en-US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6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mwyn</a:t>
            </a:r>
            <a:r>
              <a:rPr lang="en-US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6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</a:t>
            </a:r>
            <a:r>
              <a:rPr lang="en-US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6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ddisgyblion</a:t>
            </a:r>
            <a:endParaRPr lang="en-US" sz="3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36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ddechrau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ymgyfarwyddo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â’r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patrymau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pPr algn="ctr"/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iaith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6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hanfodol</a:t>
            </a:r>
            <a:r>
              <a:rPr lang="en-US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</a:t>
            </a:r>
          </a:p>
          <a:p>
            <a:pPr algn="ctr"/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3347864" y="188640"/>
          <a:ext cx="5724128" cy="1463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58483"/>
                <a:gridCol w="2030989"/>
                <a:gridCol w="1834656"/>
              </a:tblGrid>
              <a:tr h="227046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err="1" smtClean="0"/>
                        <a:t>Amherffaith</a:t>
                      </a:r>
                      <a:endParaRPr lang="en-GB" sz="12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err="1" smtClean="0"/>
                        <a:t>Presennol</a:t>
                      </a:r>
                      <a:r>
                        <a:rPr lang="en-GB" sz="1200" b="1" baseline="0" dirty="0" smtClean="0"/>
                        <a:t> </a:t>
                      </a:r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err="1" smtClean="0"/>
                        <a:t>Dyfodol</a:t>
                      </a:r>
                      <a:r>
                        <a:rPr lang="en-GB" sz="1200" b="1" dirty="0" smtClean="0"/>
                        <a:t> </a:t>
                      </a:r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9709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dirty="0" err="1" smtClean="0"/>
                        <a:t>Roeddwn</a:t>
                      </a:r>
                      <a:r>
                        <a:rPr lang="en-GB" sz="1200" dirty="0" smtClean="0"/>
                        <a:t> </a:t>
                      </a:r>
                      <a:r>
                        <a:rPr lang="en-GB" sz="1200" dirty="0" err="1" smtClean="0"/>
                        <a:t>i’n</a:t>
                      </a:r>
                      <a:r>
                        <a:rPr lang="en-GB" sz="1200" dirty="0" smtClean="0"/>
                        <a:t> = I was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dirty="0" err="1" smtClean="0"/>
                        <a:t>Roedd</a:t>
                      </a:r>
                      <a:r>
                        <a:rPr lang="en-GB" sz="1200" dirty="0" smtClean="0"/>
                        <a:t> </a:t>
                      </a:r>
                      <a:r>
                        <a:rPr lang="en-GB" sz="1200" dirty="0" err="1" smtClean="0"/>
                        <a:t>e’n</a:t>
                      </a:r>
                      <a:r>
                        <a:rPr lang="en-GB" sz="1200" dirty="0" smtClean="0"/>
                        <a:t> = He was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dirty="0" err="1" smtClean="0"/>
                        <a:t>Roedd</a:t>
                      </a:r>
                      <a:r>
                        <a:rPr lang="en-GB" sz="1200" dirty="0" smtClean="0"/>
                        <a:t> </a:t>
                      </a:r>
                      <a:r>
                        <a:rPr lang="en-GB" sz="1200" dirty="0" err="1" smtClean="0"/>
                        <a:t>hi’n</a:t>
                      </a:r>
                      <a:r>
                        <a:rPr lang="en-GB" sz="1200" dirty="0" smtClean="0"/>
                        <a:t> = She was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dirty="0" err="1" smtClean="0"/>
                        <a:t>Roedden</a:t>
                      </a:r>
                      <a:r>
                        <a:rPr lang="en-GB" sz="1200" dirty="0" smtClean="0"/>
                        <a:t> </a:t>
                      </a:r>
                      <a:r>
                        <a:rPr lang="en-GB" sz="1200" dirty="0" err="1" smtClean="0"/>
                        <a:t>ni’n</a:t>
                      </a:r>
                      <a:r>
                        <a:rPr lang="en-GB" sz="1200" dirty="0" smtClean="0"/>
                        <a:t> = We were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dirty="0" err="1" smtClean="0"/>
                        <a:t>Rydw</a:t>
                      </a:r>
                      <a:r>
                        <a:rPr lang="en-GB" sz="1200" dirty="0" smtClean="0"/>
                        <a:t> </a:t>
                      </a:r>
                      <a:r>
                        <a:rPr lang="en-GB" sz="1200" dirty="0" err="1" smtClean="0"/>
                        <a:t>i’n</a:t>
                      </a:r>
                      <a:r>
                        <a:rPr lang="en-GB" sz="1200" dirty="0" smtClean="0"/>
                        <a:t> / </a:t>
                      </a:r>
                      <a:r>
                        <a:rPr lang="en-GB" sz="1200" dirty="0" err="1" smtClean="0"/>
                        <a:t>Dw</a:t>
                      </a:r>
                      <a:r>
                        <a:rPr lang="en-GB" sz="1200" dirty="0" smtClean="0"/>
                        <a:t> </a:t>
                      </a:r>
                      <a:r>
                        <a:rPr lang="en-GB" sz="1200" dirty="0" err="1" smtClean="0"/>
                        <a:t>i’n</a:t>
                      </a:r>
                      <a:r>
                        <a:rPr lang="en-GB" sz="1200" dirty="0" smtClean="0"/>
                        <a:t> = I am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dirty="0" smtClean="0"/>
                        <a:t>Mae </a:t>
                      </a:r>
                      <a:r>
                        <a:rPr lang="en-GB" sz="1200" dirty="0" err="1" smtClean="0"/>
                        <a:t>e’n</a:t>
                      </a:r>
                      <a:r>
                        <a:rPr lang="en-GB" sz="1200" dirty="0" smtClean="0"/>
                        <a:t> = He is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dirty="0" smtClean="0"/>
                        <a:t>Mae </a:t>
                      </a:r>
                      <a:r>
                        <a:rPr lang="en-GB" sz="1200" dirty="0" err="1" smtClean="0"/>
                        <a:t>hi’n</a:t>
                      </a:r>
                      <a:r>
                        <a:rPr lang="en-GB" sz="1200" dirty="0" smtClean="0"/>
                        <a:t> = She is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dirty="0" err="1" smtClean="0"/>
                        <a:t>Rydyn</a:t>
                      </a:r>
                      <a:r>
                        <a:rPr lang="en-GB" sz="1200" dirty="0" smtClean="0"/>
                        <a:t> </a:t>
                      </a:r>
                      <a:r>
                        <a:rPr lang="en-GB" sz="1200" dirty="0" err="1" smtClean="0"/>
                        <a:t>ni’n</a:t>
                      </a:r>
                      <a:r>
                        <a:rPr lang="en-GB" sz="1200" dirty="0" smtClean="0"/>
                        <a:t> = We are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dirty="0" err="1" smtClean="0"/>
                        <a:t>Bydda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baseline="0" dirty="0" err="1" smtClean="0"/>
                        <a:t>i’n</a:t>
                      </a:r>
                      <a:r>
                        <a:rPr lang="en-GB" sz="1200" baseline="0" dirty="0" smtClean="0"/>
                        <a:t> = I will be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baseline="0" dirty="0" err="1" smtClean="0"/>
                        <a:t>Bydd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baseline="0" dirty="0" err="1" smtClean="0"/>
                        <a:t>e’n</a:t>
                      </a:r>
                      <a:r>
                        <a:rPr lang="en-GB" sz="1200" baseline="0" dirty="0" smtClean="0"/>
                        <a:t> = He will be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baseline="0" dirty="0" err="1" smtClean="0"/>
                        <a:t>Bydd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baseline="0" dirty="0" err="1" smtClean="0"/>
                        <a:t>hi’n</a:t>
                      </a:r>
                      <a:r>
                        <a:rPr lang="en-GB" sz="1200" baseline="0" dirty="0" smtClean="0"/>
                        <a:t> = She will be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baseline="0" dirty="0" err="1" smtClean="0"/>
                        <a:t>Byddwn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baseline="0" dirty="0" err="1" smtClean="0"/>
                        <a:t>ni’n</a:t>
                      </a:r>
                      <a:r>
                        <a:rPr lang="en-GB" sz="1200" baseline="0" dirty="0" smtClean="0"/>
                        <a:t> = We will be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1819" y="3429000"/>
            <a:ext cx="938567" cy="953828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400553" y="3652518"/>
            <a:ext cx="2505355" cy="100811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b="1" dirty="0" smtClean="0">
              <a:solidFill>
                <a:schemeClr val="tx1"/>
              </a:solidFill>
            </a:endParaRPr>
          </a:p>
          <a:p>
            <a:pPr algn="ctr"/>
            <a:endParaRPr lang="en-GB" sz="11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1100" b="1" dirty="0" smtClean="0">
                <a:solidFill>
                  <a:schemeClr val="tx1"/>
                </a:solidFill>
              </a:rPr>
              <a:t>y / </a:t>
            </a:r>
            <a:r>
              <a:rPr lang="en-GB" sz="1100" b="1" dirty="0" err="1" smtClean="0">
                <a:solidFill>
                  <a:schemeClr val="tx1"/>
                </a:solidFill>
              </a:rPr>
              <a:t>yr</a:t>
            </a:r>
            <a:r>
              <a:rPr lang="en-GB" sz="1100" b="1" dirty="0" smtClean="0">
                <a:solidFill>
                  <a:schemeClr val="tx1"/>
                </a:solidFill>
              </a:rPr>
              <a:t>  </a:t>
            </a:r>
            <a:r>
              <a:rPr lang="en-GB" sz="1100" dirty="0" smtClean="0">
                <a:solidFill>
                  <a:schemeClr val="tx1"/>
                </a:solidFill>
              </a:rPr>
              <a:t>(the)</a:t>
            </a:r>
          </a:p>
          <a:p>
            <a:pPr marL="400050" indent="-400050">
              <a:buAutoNum type="romanLcPeriod"/>
            </a:pPr>
            <a:r>
              <a:rPr lang="en-GB" sz="1100" dirty="0" smtClean="0">
                <a:solidFill>
                  <a:schemeClr val="tx1"/>
                </a:solidFill>
              </a:rPr>
              <a:t>“y” </a:t>
            </a:r>
            <a:r>
              <a:rPr lang="en-GB" sz="1100" dirty="0">
                <a:solidFill>
                  <a:schemeClr val="tx1"/>
                </a:solidFill>
              </a:rPr>
              <a:t>+</a:t>
            </a:r>
            <a:r>
              <a:rPr lang="en-GB" sz="1100" dirty="0" smtClean="0">
                <a:solidFill>
                  <a:schemeClr val="tx1"/>
                </a:solidFill>
              </a:rPr>
              <a:t> </a:t>
            </a:r>
            <a:r>
              <a:rPr lang="en-GB" sz="1100" dirty="0" err="1" smtClean="0">
                <a:solidFill>
                  <a:schemeClr val="tx1"/>
                </a:solidFill>
              </a:rPr>
              <a:t>cytseiniaid</a:t>
            </a:r>
            <a:r>
              <a:rPr lang="en-GB" sz="1100" dirty="0" smtClean="0">
                <a:solidFill>
                  <a:schemeClr val="tx1"/>
                </a:solidFill>
              </a:rPr>
              <a:t> (consonants)</a:t>
            </a:r>
          </a:p>
          <a:p>
            <a:pPr marL="400050" indent="-400050">
              <a:buAutoNum type="romanLcPeriod"/>
            </a:pPr>
            <a:r>
              <a:rPr lang="en-GB" sz="1100" dirty="0" smtClean="0">
                <a:solidFill>
                  <a:schemeClr val="tx1"/>
                </a:solidFill>
              </a:rPr>
              <a:t>“yr” + </a:t>
            </a:r>
            <a:r>
              <a:rPr lang="en-GB" sz="1100" dirty="0" err="1" smtClean="0">
                <a:solidFill>
                  <a:schemeClr val="tx1"/>
                </a:solidFill>
              </a:rPr>
              <a:t>llafariaid</a:t>
            </a:r>
            <a:r>
              <a:rPr lang="en-GB" sz="1100" dirty="0" smtClean="0">
                <a:solidFill>
                  <a:schemeClr val="tx1"/>
                </a:solidFill>
              </a:rPr>
              <a:t> (vowels)</a:t>
            </a:r>
          </a:p>
          <a:p>
            <a:endParaRPr lang="en-GB" sz="1100" dirty="0">
              <a:solidFill>
                <a:schemeClr val="tx1"/>
              </a:solidFill>
            </a:endParaRPr>
          </a:p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vowels = a e </a:t>
            </a:r>
            <a:r>
              <a:rPr lang="en-GB" sz="1100" dirty="0" err="1" smtClean="0">
                <a:solidFill>
                  <a:schemeClr val="tx1"/>
                </a:solidFill>
              </a:rPr>
              <a:t>i</a:t>
            </a:r>
            <a:r>
              <a:rPr lang="en-GB" sz="1100" dirty="0" smtClean="0">
                <a:solidFill>
                  <a:schemeClr val="tx1"/>
                </a:solidFill>
              </a:rPr>
              <a:t> o u w y</a:t>
            </a:r>
          </a:p>
          <a:p>
            <a:endParaRPr lang="en-GB" dirty="0"/>
          </a:p>
        </p:txBody>
      </p:sp>
      <p:sp>
        <p:nvSpPr>
          <p:cNvPr id="14" name="Rounded Rectangle 13"/>
          <p:cNvSpPr/>
          <p:nvPr/>
        </p:nvSpPr>
        <p:spPr>
          <a:xfrm>
            <a:off x="765284" y="4746848"/>
            <a:ext cx="2866515" cy="95793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a / ac </a:t>
            </a:r>
            <a:r>
              <a:rPr lang="en-GB" sz="1100" dirty="0" smtClean="0">
                <a:solidFill>
                  <a:schemeClr val="tx1"/>
                </a:solidFill>
              </a:rPr>
              <a:t>(and)</a:t>
            </a:r>
          </a:p>
          <a:p>
            <a:pPr marL="285750" indent="-285750">
              <a:buAutoNum type="romanLcPeriod"/>
            </a:pPr>
            <a:r>
              <a:rPr lang="en-GB" sz="1100" dirty="0" smtClean="0">
                <a:solidFill>
                  <a:schemeClr val="tx1"/>
                </a:solidFill>
              </a:rPr>
              <a:t>“a” </a:t>
            </a:r>
            <a:r>
              <a:rPr lang="en-GB" sz="1100" dirty="0">
                <a:solidFill>
                  <a:schemeClr val="tx1"/>
                </a:solidFill>
              </a:rPr>
              <a:t>+</a:t>
            </a:r>
            <a:r>
              <a:rPr lang="en-GB" sz="1100" dirty="0" smtClean="0">
                <a:solidFill>
                  <a:schemeClr val="tx1"/>
                </a:solidFill>
              </a:rPr>
              <a:t> </a:t>
            </a:r>
            <a:r>
              <a:rPr lang="en-GB" sz="1100" dirty="0" err="1" smtClean="0">
                <a:solidFill>
                  <a:schemeClr val="tx1"/>
                </a:solidFill>
              </a:rPr>
              <a:t>cytseiniaid</a:t>
            </a:r>
            <a:r>
              <a:rPr lang="en-GB" sz="1100" dirty="0" smtClean="0">
                <a:solidFill>
                  <a:schemeClr val="tx1"/>
                </a:solidFill>
              </a:rPr>
              <a:t> (consonants)</a:t>
            </a:r>
          </a:p>
          <a:p>
            <a:pPr marL="285750" indent="-285750">
              <a:buAutoNum type="romanLcPeriod"/>
            </a:pPr>
            <a:r>
              <a:rPr lang="en-GB" sz="1100" dirty="0" smtClean="0">
                <a:solidFill>
                  <a:schemeClr val="tx1"/>
                </a:solidFill>
              </a:rPr>
              <a:t>“ac” </a:t>
            </a:r>
            <a:r>
              <a:rPr lang="en-GB" sz="1100" dirty="0">
                <a:solidFill>
                  <a:schemeClr val="tx1"/>
                </a:solidFill>
              </a:rPr>
              <a:t>+</a:t>
            </a:r>
            <a:r>
              <a:rPr lang="en-GB" sz="1100" dirty="0" smtClean="0">
                <a:solidFill>
                  <a:schemeClr val="tx1"/>
                </a:solidFill>
              </a:rPr>
              <a:t> </a:t>
            </a:r>
            <a:r>
              <a:rPr lang="en-GB" sz="1100" dirty="0" err="1" smtClean="0">
                <a:solidFill>
                  <a:schemeClr val="tx1"/>
                </a:solidFill>
              </a:rPr>
              <a:t>llafariaid</a:t>
            </a:r>
            <a:r>
              <a:rPr lang="en-GB" sz="1100" dirty="0" smtClean="0">
                <a:solidFill>
                  <a:schemeClr val="tx1"/>
                </a:solidFill>
              </a:rPr>
              <a:t> (vowels)</a:t>
            </a:r>
          </a:p>
          <a:p>
            <a:pPr marL="285750" indent="-285750">
              <a:buAutoNum type="romanLcPeriod"/>
            </a:pPr>
            <a:r>
              <a:rPr lang="en-GB" sz="1100" dirty="0" smtClean="0">
                <a:solidFill>
                  <a:schemeClr val="tx1"/>
                </a:solidFill>
              </a:rPr>
              <a:t>“ac” </a:t>
            </a:r>
            <a:r>
              <a:rPr lang="en-GB" sz="1100" dirty="0">
                <a:solidFill>
                  <a:schemeClr val="tx1"/>
                </a:solidFill>
              </a:rPr>
              <a:t>+</a:t>
            </a:r>
            <a:r>
              <a:rPr lang="en-GB" sz="1100" dirty="0" smtClean="0">
                <a:solidFill>
                  <a:schemeClr val="tx1"/>
                </a:solidFill>
              </a:rPr>
              <a:t> “</a:t>
            </a:r>
            <a:r>
              <a:rPr lang="en-GB" sz="1100" dirty="0" err="1" smtClean="0">
                <a:solidFill>
                  <a:schemeClr val="tx1"/>
                </a:solidFill>
              </a:rPr>
              <a:t>mae</a:t>
            </a:r>
            <a:r>
              <a:rPr lang="en-GB" sz="1100" dirty="0" smtClean="0">
                <a:solidFill>
                  <a:schemeClr val="tx1"/>
                </a:solidFill>
              </a:rPr>
              <a:t>” </a:t>
            </a:r>
            <a:r>
              <a:rPr lang="en-GB" sz="1100" dirty="0" err="1" smtClean="0">
                <a:solidFill>
                  <a:schemeClr val="tx1"/>
                </a:solidFill>
              </a:rPr>
              <a:t>e.e</a:t>
            </a:r>
            <a:r>
              <a:rPr lang="en-GB" sz="1100" dirty="0" smtClean="0">
                <a:solidFill>
                  <a:schemeClr val="tx1"/>
                </a:solidFill>
              </a:rPr>
              <a:t>. ac </a:t>
            </a:r>
            <a:r>
              <a:rPr lang="en-GB" sz="1100" dirty="0" err="1" smtClean="0">
                <a:solidFill>
                  <a:schemeClr val="tx1"/>
                </a:solidFill>
              </a:rPr>
              <a:t>mae</a:t>
            </a:r>
            <a:r>
              <a:rPr lang="en-GB" sz="1100" dirty="0" smtClean="0">
                <a:solidFill>
                  <a:schemeClr val="tx1"/>
                </a:solidFill>
              </a:rPr>
              <a:t> ...</a:t>
            </a:r>
          </a:p>
          <a:p>
            <a:endParaRPr lang="en-GB" sz="1100" dirty="0">
              <a:solidFill>
                <a:schemeClr val="tx1"/>
              </a:solidFill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/>
          </p:nvPr>
        </p:nvGraphicFramePr>
        <p:xfrm>
          <a:off x="-1" y="5770694"/>
          <a:ext cx="9146473" cy="11002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5711"/>
                <a:gridCol w="712336"/>
                <a:gridCol w="584524"/>
                <a:gridCol w="937614"/>
                <a:gridCol w="764672"/>
                <a:gridCol w="969903"/>
                <a:gridCol w="754370"/>
                <a:gridCol w="754370"/>
                <a:gridCol w="646601"/>
                <a:gridCol w="646601"/>
                <a:gridCol w="880807"/>
                <a:gridCol w="988964"/>
              </a:tblGrid>
              <a:tr h="262232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5415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un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err="1" smtClean="0">
                          <a:solidFill>
                            <a:schemeClr val="tx1"/>
                          </a:solidFill>
                        </a:rPr>
                        <a:t>dau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tri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err="1" smtClean="0">
                          <a:solidFill>
                            <a:schemeClr val="tx1"/>
                          </a:solidFill>
                        </a:rPr>
                        <a:t>pedwar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pump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err="1" smtClean="0">
                          <a:solidFill>
                            <a:schemeClr val="tx1"/>
                          </a:solidFill>
                        </a:rPr>
                        <a:t>chwech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err="1" smtClean="0">
                          <a:solidFill>
                            <a:schemeClr val="tx1"/>
                          </a:solidFill>
                        </a:rPr>
                        <a:t>saith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err="1" smtClean="0">
                          <a:solidFill>
                            <a:schemeClr val="tx1"/>
                          </a:solidFill>
                        </a:rPr>
                        <a:t>wyth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err="1" smtClean="0">
                          <a:solidFill>
                            <a:schemeClr val="tx1"/>
                          </a:solidFill>
                        </a:rPr>
                        <a:t>naw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err="1" smtClean="0">
                          <a:solidFill>
                            <a:schemeClr val="tx1"/>
                          </a:solidFill>
                        </a:rPr>
                        <a:t>deg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un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</a:rPr>
                        <a:t>deg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 un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un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</a:rPr>
                        <a:t>deg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</a:rPr>
                        <a:t>dau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2567"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err="1" smtClean="0">
                          <a:solidFill>
                            <a:schemeClr val="tx1"/>
                          </a:solidFill>
                        </a:rPr>
                        <a:t>dwy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err="1" smtClean="0">
                          <a:solidFill>
                            <a:schemeClr val="tx1"/>
                          </a:solidFill>
                        </a:rPr>
                        <a:t>tair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err="1" smtClean="0">
                          <a:solidFill>
                            <a:schemeClr val="tx1"/>
                          </a:solidFill>
                        </a:rPr>
                        <a:t>pedair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un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</a:rPr>
                        <a:t>ar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</a:rPr>
                        <a:t>ddeg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err="1" smtClean="0">
                          <a:solidFill>
                            <a:schemeClr val="tx1"/>
                          </a:solidFill>
                        </a:rPr>
                        <a:t>deuddeg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Vertical Scroll 16"/>
          <p:cNvSpPr/>
          <p:nvPr/>
        </p:nvSpPr>
        <p:spPr>
          <a:xfrm>
            <a:off x="-256435" y="62055"/>
            <a:ext cx="3530219" cy="3501085"/>
          </a:xfrm>
          <a:prstGeom prst="vertic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00553" y="233794"/>
            <a:ext cx="227477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r>
              <a:rPr lang="en-GB" sz="1200" b="1" dirty="0" err="1">
                <a:solidFill>
                  <a:schemeClr val="accent1">
                    <a:lumMod val="50000"/>
                  </a:schemeClr>
                </a:solidFill>
              </a:rPr>
              <a:t>Dw</a:t>
            </a:r>
            <a:r>
              <a:rPr lang="en-GB" sz="1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sz="1200" b="1" dirty="0" err="1">
                <a:solidFill>
                  <a:schemeClr val="accent1">
                    <a:lumMod val="50000"/>
                  </a:schemeClr>
                </a:solidFill>
              </a:rPr>
              <a:t>i’n</a:t>
            </a:r>
            <a:r>
              <a:rPr lang="en-GB" sz="1200" b="1" dirty="0">
                <a:solidFill>
                  <a:schemeClr val="accent1">
                    <a:lumMod val="50000"/>
                  </a:schemeClr>
                </a:solidFill>
              </a:rPr>
              <a:t> ___ </a:t>
            </a:r>
            <a:r>
              <a:rPr lang="en-GB" sz="1200" dirty="0">
                <a:solidFill>
                  <a:schemeClr val="accent1">
                    <a:lumMod val="50000"/>
                  </a:schemeClr>
                </a:solidFill>
              </a:rPr>
              <a:t>= I am ______</a:t>
            </a:r>
          </a:p>
          <a:p>
            <a:r>
              <a:rPr lang="en-GB" sz="1200" b="1" dirty="0" err="1">
                <a:solidFill>
                  <a:schemeClr val="accent1">
                    <a:lumMod val="50000"/>
                  </a:schemeClr>
                </a:solidFill>
              </a:rPr>
              <a:t>Dw</a:t>
            </a:r>
            <a:r>
              <a:rPr lang="en-GB" sz="1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sz="1200" b="1" dirty="0" err="1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en-GB" sz="1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sz="1200" b="1" dirty="0" err="1">
                <a:solidFill>
                  <a:schemeClr val="accent1">
                    <a:lumMod val="50000"/>
                  </a:schemeClr>
                </a:solidFill>
              </a:rPr>
              <a:t>ddim</a:t>
            </a:r>
            <a:r>
              <a:rPr lang="en-GB" sz="1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sz="1200" b="1" dirty="0" smtClean="0">
                <a:solidFill>
                  <a:schemeClr val="accent1">
                    <a:lumMod val="50000"/>
                  </a:schemeClr>
                </a:solidFill>
              </a:rPr>
              <a:t>___ </a:t>
            </a:r>
            <a:r>
              <a:rPr lang="en-GB" sz="1200" dirty="0">
                <a:solidFill>
                  <a:schemeClr val="accent1">
                    <a:lumMod val="50000"/>
                  </a:schemeClr>
                </a:solidFill>
              </a:rPr>
              <a:t>= I’m not ____</a:t>
            </a:r>
          </a:p>
          <a:p>
            <a:r>
              <a:rPr lang="en-GB" sz="1200" b="1" dirty="0" smtClean="0">
                <a:solidFill>
                  <a:schemeClr val="accent1">
                    <a:lumMod val="50000"/>
                  </a:schemeClr>
                </a:solidFill>
              </a:rPr>
              <a:t>Mae __ </a:t>
            </a:r>
            <a:r>
              <a:rPr lang="en-GB" sz="1200" b="1" dirty="0" err="1">
                <a:solidFill>
                  <a:schemeClr val="accent1">
                    <a:lumMod val="50000"/>
                  </a:schemeClr>
                </a:solidFill>
              </a:rPr>
              <a:t>gyda</a:t>
            </a:r>
            <a:r>
              <a:rPr lang="en-GB" sz="1200" b="1" dirty="0">
                <a:solidFill>
                  <a:schemeClr val="accent1">
                    <a:lumMod val="50000"/>
                  </a:schemeClr>
                </a:solidFill>
              </a:rPr>
              <a:t> fi </a:t>
            </a:r>
            <a:r>
              <a:rPr lang="en-GB" sz="1200" b="1" dirty="0" smtClean="0">
                <a:solidFill>
                  <a:schemeClr val="accent1">
                    <a:lumMod val="50000"/>
                  </a:schemeClr>
                </a:solidFill>
              </a:rPr>
              <a:t>__ </a:t>
            </a:r>
            <a:r>
              <a:rPr lang="en-GB" sz="1200" dirty="0">
                <a:solidFill>
                  <a:schemeClr val="accent1">
                    <a:lumMod val="50000"/>
                  </a:schemeClr>
                </a:solidFill>
              </a:rPr>
              <a:t>= I’ve got </a:t>
            </a:r>
            <a:r>
              <a:rPr lang="en-GB" sz="1200" dirty="0" smtClean="0">
                <a:solidFill>
                  <a:schemeClr val="accent1">
                    <a:lumMod val="50000"/>
                  </a:schemeClr>
                </a:solidFill>
              </a:rPr>
              <a:t>_</a:t>
            </a:r>
            <a:endParaRPr lang="en-GB" sz="1200" dirty="0">
              <a:solidFill>
                <a:schemeClr val="accent1">
                  <a:lumMod val="50000"/>
                </a:schemeClr>
              </a:solidFill>
            </a:endParaRPr>
          </a:p>
          <a:p>
            <a:pPr algn="r"/>
            <a:endParaRPr lang="en-GB" sz="1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r"/>
            <a:r>
              <a:rPr lang="en-GB" sz="1200" b="1" dirty="0" err="1" smtClean="0">
                <a:solidFill>
                  <a:schemeClr val="accent1">
                    <a:lumMod val="50000"/>
                  </a:schemeClr>
                </a:solidFill>
              </a:rPr>
              <a:t>Fy</a:t>
            </a:r>
            <a:r>
              <a:rPr lang="en-GB" sz="1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sz="1200" b="1" dirty="0" err="1">
                <a:solidFill>
                  <a:schemeClr val="accent1">
                    <a:lumMod val="50000"/>
                  </a:schemeClr>
                </a:solidFill>
              </a:rPr>
              <a:t>hoff</a:t>
            </a:r>
            <a:r>
              <a:rPr lang="en-GB" sz="1200" b="1" dirty="0">
                <a:solidFill>
                  <a:schemeClr val="accent1">
                    <a:lumMod val="50000"/>
                  </a:schemeClr>
                </a:solidFill>
              </a:rPr>
              <a:t> _ </a:t>
            </a:r>
            <a:r>
              <a:rPr lang="en-GB" sz="1200" b="1" dirty="0" err="1">
                <a:solidFill>
                  <a:schemeClr val="accent1">
                    <a:lumMod val="50000"/>
                  </a:schemeClr>
                </a:solidFill>
              </a:rPr>
              <a:t>ydy</a:t>
            </a:r>
            <a:r>
              <a:rPr lang="en-GB" sz="1200" b="1" dirty="0">
                <a:solidFill>
                  <a:schemeClr val="accent1">
                    <a:lumMod val="50000"/>
                  </a:schemeClr>
                </a:solidFill>
              </a:rPr>
              <a:t> _ </a:t>
            </a:r>
            <a:endParaRPr lang="en-GB" sz="1200" dirty="0">
              <a:solidFill>
                <a:schemeClr val="accent1">
                  <a:lumMod val="50000"/>
                </a:schemeClr>
              </a:solidFill>
            </a:endParaRPr>
          </a:p>
          <a:p>
            <a:pPr algn="r"/>
            <a:r>
              <a:rPr lang="en-GB" sz="1200" dirty="0">
                <a:solidFill>
                  <a:schemeClr val="accent1">
                    <a:lumMod val="50000"/>
                  </a:schemeClr>
                </a:solidFill>
              </a:rPr>
              <a:t>My favourite _ is _</a:t>
            </a:r>
          </a:p>
          <a:p>
            <a:pPr algn="r"/>
            <a:r>
              <a:rPr lang="en-GB" sz="1200" b="1" dirty="0" err="1" smtClean="0">
                <a:solidFill>
                  <a:schemeClr val="accent1">
                    <a:lumMod val="50000"/>
                  </a:schemeClr>
                </a:solidFill>
              </a:rPr>
              <a:t>Mae’n</a:t>
            </a:r>
            <a:r>
              <a:rPr lang="en-GB" sz="1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sz="1200" b="1" dirty="0">
                <a:solidFill>
                  <a:schemeClr val="accent1">
                    <a:lumMod val="50000"/>
                  </a:schemeClr>
                </a:solidFill>
              </a:rPr>
              <a:t>well </a:t>
            </a:r>
            <a:r>
              <a:rPr lang="en-GB" sz="1200" b="1" dirty="0" err="1">
                <a:solidFill>
                  <a:schemeClr val="accent1">
                    <a:lumMod val="50000"/>
                  </a:schemeClr>
                </a:solidFill>
              </a:rPr>
              <a:t>gyda</a:t>
            </a:r>
            <a:r>
              <a:rPr lang="en-GB" sz="1200" b="1" dirty="0">
                <a:solidFill>
                  <a:schemeClr val="accent1">
                    <a:lumMod val="50000"/>
                  </a:schemeClr>
                </a:solidFill>
              </a:rPr>
              <a:t> fi __ </a:t>
            </a:r>
            <a:endParaRPr lang="en-GB" sz="1200" dirty="0">
              <a:solidFill>
                <a:schemeClr val="accent1">
                  <a:lumMod val="50000"/>
                </a:schemeClr>
              </a:solidFill>
            </a:endParaRPr>
          </a:p>
          <a:p>
            <a:pPr algn="r"/>
            <a:r>
              <a:rPr lang="en-GB" sz="1200" dirty="0">
                <a:solidFill>
                  <a:schemeClr val="accent1">
                    <a:lumMod val="50000"/>
                  </a:schemeClr>
                </a:solidFill>
              </a:rPr>
              <a:t>I prefer ____</a:t>
            </a:r>
          </a:p>
          <a:p>
            <a:pPr algn="r"/>
            <a:r>
              <a:rPr lang="en-GB" sz="1200" b="1" dirty="0" err="1">
                <a:solidFill>
                  <a:schemeClr val="accent1">
                    <a:lumMod val="50000"/>
                  </a:schemeClr>
                </a:solidFill>
              </a:rPr>
              <a:t>Mae’n</a:t>
            </a:r>
            <a:r>
              <a:rPr lang="en-GB" sz="1200" b="1" dirty="0">
                <a:solidFill>
                  <a:schemeClr val="accent1">
                    <a:lumMod val="50000"/>
                  </a:schemeClr>
                </a:solidFill>
              </a:rPr>
              <a:t> gas </a:t>
            </a:r>
            <a:r>
              <a:rPr lang="en-GB" sz="1200" b="1" dirty="0" err="1">
                <a:solidFill>
                  <a:schemeClr val="accent1">
                    <a:lumMod val="50000"/>
                  </a:schemeClr>
                </a:solidFill>
              </a:rPr>
              <a:t>gyda</a:t>
            </a:r>
            <a:r>
              <a:rPr lang="en-GB" sz="1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sz="1200" b="1" dirty="0" err="1">
                <a:solidFill>
                  <a:schemeClr val="accent1">
                    <a:lumMod val="50000"/>
                  </a:schemeClr>
                </a:solidFill>
              </a:rPr>
              <a:t>fi</a:t>
            </a:r>
            <a:r>
              <a:rPr lang="en-GB" sz="1200" b="1" dirty="0">
                <a:solidFill>
                  <a:schemeClr val="accent1">
                    <a:lumMod val="50000"/>
                  </a:schemeClr>
                </a:solidFill>
              </a:rPr>
              <a:t> __</a:t>
            </a:r>
          </a:p>
          <a:p>
            <a:pPr algn="r"/>
            <a:r>
              <a:rPr lang="en-GB" sz="1200" dirty="0">
                <a:solidFill>
                  <a:schemeClr val="accent1">
                    <a:lumMod val="50000"/>
                  </a:schemeClr>
                </a:solidFill>
              </a:rPr>
              <a:t> I hate </a:t>
            </a:r>
            <a:r>
              <a:rPr lang="en-GB" sz="1200" dirty="0" smtClean="0">
                <a:solidFill>
                  <a:schemeClr val="accent1">
                    <a:lumMod val="50000"/>
                  </a:schemeClr>
                </a:solidFill>
              </a:rPr>
              <a:t>____</a:t>
            </a:r>
            <a:endParaRPr lang="en-GB" sz="12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1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sz="1200" b="1" dirty="0" err="1" smtClean="0">
                <a:solidFill>
                  <a:schemeClr val="accent1">
                    <a:lumMod val="50000"/>
                  </a:schemeClr>
                </a:solidFill>
              </a:rPr>
              <a:t>Es</a:t>
            </a:r>
            <a:r>
              <a:rPr lang="en-GB" sz="1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sz="1200" b="1" dirty="0" err="1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en-GB" sz="1200" b="1" dirty="0">
                <a:solidFill>
                  <a:schemeClr val="accent1">
                    <a:lumMod val="50000"/>
                  </a:schemeClr>
                </a:solidFill>
              </a:rPr>
              <a:t> ____ </a:t>
            </a:r>
            <a:r>
              <a:rPr lang="en-GB" sz="1200" dirty="0">
                <a:solidFill>
                  <a:schemeClr val="accent1">
                    <a:lumMod val="50000"/>
                  </a:schemeClr>
                </a:solidFill>
              </a:rPr>
              <a:t>= I went _____</a:t>
            </a:r>
          </a:p>
          <a:p>
            <a:r>
              <a:rPr lang="en-GB" sz="1200" b="1" dirty="0" err="1">
                <a:solidFill>
                  <a:schemeClr val="accent1">
                    <a:lumMod val="50000"/>
                  </a:schemeClr>
                </a:solidFill>
              </a:rPr>
              <a:t>Ces</a:t>
            </a:r>
            <a:r>
              <a:rPr lang="en-GB" sz="1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sz="1200" b="1" dirty="0" err="1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en-GB" sz="1200" b="1" dirty="0">
                <a:solidFill>
                  <a:schemeClr val="accent1">
                    <a:lumMod val="50000"/>
                  </a:schemeClr>
                </a:solidFill>
              </a:rPr>
              <a:t> _____ </a:t>
            </a:r>
            <a:r>
              <a:rPr lang="en-GB" sz="1200" dirty="0">
                <a:solidFill>
                  <a:schemeClr val="accent1">
                    <a:lumMod val="50000"/>
                  </a:schemeClr>
                </a:solidFill>
              </a:rPr>
              <a:t>= I had _____</a:t>
            </a:r>
          </a:p>
          <a:p>
            <a:endParaRPr lang="en-GB" sz="12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sz="1200" b="1" dirty="0" err="1">
                <a:solidFill>
                  <a:schemeClr val="accent1">
                    <a:lumMod val="50000"/>
                  </a:schemeClr>
                </a:solidFill>
              </a:rPr>
              <a:t>Mae’n</a:t>
            </a:r>
            <a:r>
              <a:rPr lang="en-GB" sz="1200" b="1" dirty="0">
                <a:solidFill>
                  <a:schemeClr val="accent1">
                    <a:lumMod val="50000"/>
                  </a:schemeClr>
                </a:solidFill>
              </a:rPr>
              <a:t> _____ </a:t>
            </a:r>
            <a:r>
              <a:rPr lang="en-GB" sz="1200" dirty="0">
                <a:solidFill>
                  <a:schemeClr val="accent1">
                    <a:lumMod val="50000"/>
                  </a:schemeClr>
                </a:solidFill>
              </a:rPr>
              <a:t>= It is _____</a:t>
            </a:r>
          </a:p>
          <a:p>
            <a:r>
              <a:rPr lang="en-GB" sz="1200" b="1" dirty="0" err="1">
                <a:solidFill>
                  <a:schemeClr val="accent1">
                    <a:lumMod val="50000"/>
                  </a:schemeClr>
                </a:solidFill>
              </a:rPr>
              <a:t>Roedd</a:t>
            </a:r>
            <a:r>
              <a:rPr lang="en-GB" sz="1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sz="1200" b="1" dirty="0" err="1">
                <a:solidFill>
                  <a:schemeClr val="accent1">
                    <a:lumMod val="50000"/>
                  </a:schemeClr>
                </a:solidFill>
              </a:rPr>
              <a:t>yn</a:t>
            </a:r>
            <a:r>
              <a:rPr lang="en-GB" sz="1200" b="1" dirty="0">
                <a:solidFill>
                  <a:schemeClr val="accent1">
                    <a:lumMod val="50000"/>
                  </a:schemeClr>
                </a:solidFill>
              </a:rPr>
              <a:t> ___ </a:t>
            </a:r>
            <a:r>
              <a:rPr lang="en-GB" sz="1200" dirty="0">
                <a:solidFill>
                  <a:schemeClr val="accent1">
                    <a:lumMod val="50000"/>
                  </a:schemeClr>
                </a:solidFill>
              </a:rPr>
              <a:t>= It was ____</a:t>
            </a:r>
            <a:endParaRPr lang="en-US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 bwMode="auto">
          <a:xfrm>
            <a:off x="251520" y="0"/>
            <a:ext cx="360040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000" b="1" kern="0" dirty="0">
                <a:latin typeface="+mj-lt"/>
                <a:ea typeface="+mj-ea"/>
                <a:cs typeface="+mj-cs"/>
              </a:rPr>
              <a:t>DEG DEINAMIG</a:t>
            </a:r>
            <a:endParaRPr lang="en-US" sz="2000" b="1" kern="0" dirty="0">
              <a:latin typeface="+mj-lt"/>
              <a:ea typeface="+mj-ea"/>
              <a:cs typeface="+mj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220072" y="185498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GB" sz="1200" dirty="0" err="1"/>
              <a:t>Wyt</a:t>
            </a:r>
            <a:r>
              <a:rPr lang="en-GB" sz="1200" dirty="0"/>
              <a:t> </a:t>
            </a:r>
            <a:r>
              <a:rPr lang="en-GB" sz="1200" dirty="0" err="1"/>
              <a:t>ti’n</a:t>
            </a:r>
            <a:r>
              <a:rPr lang="en-GB" sz="1200" dirty="0"/>
              <a:t> …?    </a:t>
            </a:r>
            <a:r>
              <a:rPr lang="en-GB" sz="1200" dirty="0" err="1"/>
              <a:t>Ydw</a:t>
            </a:r>
            <a:r>
              <a:rPr lang="en-GB" sz="1200" dirty="0"/>
              <a:t> / </a:t>
            </a:r>
            <a:r>
              <a:rPr lang="en-GB" sz="1200" dirty="0" err="1"/>
              <a:t>Nac</a:t>
            </a:r>
            <a:r>
              <a:rPr lang="en-GB" sz="1200" dirty="0"/>
              <a:t> </a:t>
            </a:r>
            <a:r>
              <a:rPr lang="en-GB" sz="1200" dirty="0" err="1"/>
              <a:t>ydw</a:t>
            </a:r>
            <a:endParaRPr lang="en-GB" sz="1200" dirty="0"/>
          </a:p>
          <a:p>
            <a:pPr>
              <a:lnSpc>
                <a:spcPct val="150000"/>
              </a:lnSpc>
            </a:pPr>
            <a:r>
              <a:rPr lang="en-GB" sz="1200" dirty="0" err="1"/>
              <a:t>Ydy</a:t>
            </a:r>
            <a:r>
              <a:rPr lang="en-GB" sz="1200" dirty="0"/>
              <a:t> …?   </a:t>
            </a:r>
            <a:r>
              <a:rPr lang="en-GB" sz="1200" dirty="0" err="1"/>
              <a:t>Ydy</a:t>
            </a:r>
            <a:r>
              <a:rPr lang="en-GB" sz="1200" dirty="0"/>
              <a:t> / </a:t>
            </a:r>
            <a:r>
              <a:rPr lang="en-GB" sz="1200" dirty="0" err="1"/>
              <a:t>Nac</a:t>
            </a:r>
            <a:r>
              <a:rPr lang="en-GB" sz="1200" dirty="0"/>
              <a:t> </a:t>
            </a:r>
            <a:r>
              <a:rPr lang="en-GB" sz="1200" dirty="0" err="1"/>
              <a:t>ydy</a:t>
            </a:r>
            <a:endParaRPr lang="en-GB" sz="1200" dirty="0"/>
          </a:p>
          <a:p>
            <a:pPr>
              <a:lnSpc>
                <a:spcPct val="150000"/>
              </a:lnSpc>
            </a:pPr>
            <a:r>
              <a:rPr lang="en-GB" sz="1200" dirty="0" err="1"/>
              <a:t>Oes</a:t>
            </a:r>
            <a:r>
              <a:rPr lang="en-GB" sz="1200" dirty="0"/>
              <a:t> …?  </a:t>
            </a:r>
            <a:r>
              <a:rPr lang="en-GB" sz="1200" dirty="0" err="1"/>
              <a:t>Oes</a:t>
            </a:r>
            <a:r>
              <a:rPr lang="en-GB" sz="1200" dirty="0"/>
              <a:t> / </a:t>
            </a:r>
            <a:r>
              <a:rPr lang="en-GB" sz="1200" dirty="0" err="1"/>
              <a:t>Nac</a:t>
            </a:r>
            <a:r>
              <a:rPr lang="en-GB" sz="1200" dirty="0"/>
              <a:t> </a:t>
            </a:r>
            <a:r>
              <a:rPr lang="en-GB" sz="1200" dirty="0" err="1"/>
              <a:t>oes</a:t>
            </a:r>
            <a:endParaRPr lang="en-GB" sz="1200" dirty="0"/>
          </a:p>
          <a:p>
            <a:pPr>
              <a:lnSpc>
                <a:spcPct val="150000"/>
              </a:lnSpc>
            </a:pPr>
            <a:r>
              <a:rPr lang="en-GB" sz="1200" dirty="0" err="1"/>
              <a:t>Oedd</a:t>
            </a:r>
            <a:r>
              <a:rPr lang="en-GB" sz="1200" dirty="0"/>
              <a:t> …?  </a:t>
            </a:r>
            <a:r>
              <a:rPr lang="en-GB" sz="1200" dirty="0" err="1"/>
              <a:t>Oedd</a:t>
            </a:r>
            <a:r>
              <a:rPr lang="en-GB" sz="1200" dirty="0"/>
              <a:t> / </a:t>
            </a:r>
            <a:r>
              <a:rPr lang="en-GB" sz="1200" dirty="0" err="1"/>
              <a:t>Nac</a:t>
            </a:r>
            <a:r>
              <a:rPr lang="en-GB" sz="1200" dirty="0"/>
              <a:t> </a:t>
            </a:r>
            <a:r>
              <a:rPr lang="en-GB" sz="1200" dirty="0" err="1"/>
              <a:t>oedd</a:t>
            </a:r>
            <a:endParaRPr lang="en-GB" sz="1200" dirty="0"/>
          </a:p>
          <a:p>
            <a:pPr>
              <a:lnSpc>
                <a:spcPct val="150000"/>
              </a:lnSpc>
            </a:pPr>
            <a:r>
              <a:rPr lang="en-GB" sz="1200" dirty="0" err="1" smtClean="0"/>
              <a:t>Hoffet</a:t>
            </a:r>
            <a:r>
              <a:rPr lang="en-GB" sz="1200" dirty="0" smtClean="0"/>
              <a:t> </a:t>
            </a:r>
            <a:r>
              <a:rPr lang="en-GB" sz="1200" dirty="0" err="1"/>
              <a:t>ti</a:t>
            </a:r>
            <a:r>
              <a:rPr lang="en-GB" sz="1200" dirty="0"/>
              <a:t> …?  </a:t>
            </a:r>
            <a:r>
              <a:rPr lang="en-GB" sz="1200" dirty="0" err="1"/>
              <a:t>Hoffwn</a:t>
            </a:r>
            <a:r>
              <a:rPr lang="en-GB" sz="1200" dirty="0"/>
              <a:t> / Na </a:t>
            </a:r>
            <a:r>
              <a:rPr lang="en-GB" sz="1200" dirty="0" err="1"/>
              <a:t>hoffwn</a:t>
            </a:r>
            <a:endParaRPr lang="en-GB" sz="1200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2044915"/>
            <a:ext cx="1133681" cy="113368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7360" y="2064766"/>
            <a:ext cx="1368873" cy="912581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3879087" y="4005064"/>
          <a:ext cx="5112568" cy="1645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6862"/>
                <a:gridCol w="3895706"/>
              </a:tblGrid>
              <a:tr h="177499"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am</a:t>
                      </a:r>
                      <a:r>
                        <a:rPr lang="en-GB" sz="1200" dirty="0" smtClean="0"/>
                        <a:t> (at)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am un </a:t>
                      </a:r>
                      <a:r>
                        <a:rPr lang="en-GB" sz="1200" dirty="0" err="1" smtClean="0"/>
                        <a:t>o’r</a:t>
                      </a:r>
                      <a:r>
                        <a:rPr lang="en-GB" sz="1200" dirty="0" smtClean="0"/>
                        <a:t> </a:t>
                      </a:r>
                      <a:r>
                        <a:rPr lang="en-GB" sz="1200" dirty="0" err="1" smtClean="0"/>
                        <a:t>gloch</a:t>
                      </a:r>
                      <a:r>
                        <a:rPr lang="en-GB" sz="1200" dirty="0" smtClean="0"/>
                        <a:t> / am </a:t>
                      </a:r>
                      <a:r>
                        <a:rPr lang="en-GB" sz="1200" dirty="0" err="1" smtClean="0"/>
                        <a:t>hanner</a:t>
                      </a:r>
                      <a:r>
                        <a:rPr lang="en-GB" sz="1200" dirty="0" smtClean="0"/>
                        <a:t> </a:t>
                      </a:r>
                      <a:r>
                        <a:rPr lang="en-GB" sz="1200" dirty="0" err="1" smtClean="0"/>
                        <a:t>awr</a:t>
                      </a:r>
                      <a:r>
                        <a:rPr lang="en-GB" sz="1200" dirty="0" smtClean="0"/>
                        <a:t> </a:t>
                      </a:r>
                      <a:r>
                        <a:rPr lang="en-GB" sz="1200" dirty="0" err="1" smtClean="0"/>
                        <a:t>wedi</a:t>
                      </a:r>
                      <a:r>
                        <a:rPr lang="en-GB" sz="1200" dirty="0" smtClean="0"/>
                        <a:t> </a:t>
                      </a:r>
                      <a:r>
                        <a:rPr lang="en-GB" sz="1200" dirty="0" err="1" smtClean="0"/>
                        <a:t>dau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7499">
                <a:tc>
                  <a:txBody>
                    <a:bodyPr/>
                    <a:lstStyle/>
                    <a:p>
                      <a:r>
                        <a:rPr lang="en-GB" sz="1200" b="1" dirty="0" err="1" smtClean="0"/>
                        <a:t>yn</a:t>
                      </a:r>
                      <a:r>
                        <a:rPr lang="en-GB" sz="1200" dirty="0" smtClean="0"/>
                        <a:t> (in)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err="1" smtClean="0"/>
                        <a:t>yn</a:t>
                      </a:r>
                      <a:r>
                        <a:rPr lang="en-GB" sz="1200" dirty="0" smtClean="0"/>
                        <a:t> </a:t>
                      </a:r>
                      <a:r>
                        <a:rPr lang="en-GB" sz="1200" dirty="0" err="1" smtClean="0"/>
                        <a:t>Abertawe</a:t>
                      </a:r>
                      <a:r>
                        <a:rPr lang="en-GB" sz="1200" dirty="0" smtClean="0"/>
                        <a:t>   /</a:t>
                      </a:r>
                      <a:r>
                        <a:rPr lang="en-GB" sz="1200" baseline="0" dirty="0" smtClean="0"/>
                        <a:t>   </a:t>
                      </a:r>
                      <a:r>
                        <a:rPr lang="en-GB" sz="1200" baseline="0" dirty="0" err="1" smtClean="0"/>
                        <a:t>yn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baseline="0" dirty="0" err="1" smtClean="0"/>
                        <a:t>yr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baseline="0" dirty="0" err="1" smtClean="0"/>
                        <a:t>ysgol</a:t>
                      </a:r>
                      <a:r>
                        <a:rPr lang="en-GB" sz="1200" baseline="0" dirty="0" smtClean="0"/>
                        <a:t>   / </a:t>
                      </a:r>
                      <a:r>
                        <a:rPr lang="en-GB" sz="1200" baseline="0" dirty="0" err="1" smtClean="0"/>
                        <a:t>yn</a:t>
                      </a:r>
                      <a:r>
                        <a:rPr lang="en-GB" sz="1200" baseline="0" dirty="0" smtClean="0"/>
                        <a:t> y </a:t>
                      </a:r>
                      <a:r>
                        <a:rPr lang="en-GB" sz="1200" baseline="0" dirty="0" err="1" smtClean="0"/>
                        <a:t>parti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7499">
                <a:tc>
                  <a:txBody>
                    <a:bodyPr/>
                    <a:lstStyle/>
                    <a:p>
                      <a:r>
                        <a:rPr lang="en-GB" sz="1200" b="1" dirty="0" err="1" smtClean="0"/>
                        <a:t>mewn</a:t>
                      </a:r>
                      <a:r>
                        <a:rPr lang="en-GB" sz="1200" dirty="0" smtClean="0"/>
                        <a:t> (in a)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err="1" smtClean="0"/>
                        <a:t>byw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baseline="0" dirty="0" err="1" smtClean="0"/>
                        <a:t>mewn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baseline="0" dirty="0" err="1" smtClean="0"/>
                        <a:t>byngalo</a:t>
                      </a:r>
                      <a:r>
                        <a:rPr lang="en-GB" sz="1200" baseline="0" dirty="0" smtClean="0"/>
                        <a:t>   /   </a:t>
                      </a:r>
                      <a:r>
                        <a:rPr lang="en-GB" sz="1200" baseline="0" dirty="0" err="1" smtClean="0"/>
                        <a:t>nofio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baseline="0" dirty="0" err="1" smtClean="0"/>
                        <a:t>mewn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baseline="0" dirty="0" err="1" smtClean="0"/>
                        <a:t>canolfan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baseline="0" dirty="0" err="1" smtClean="0"/>
                        <a:t>hamdden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7499">
                <a:tc>
                  <a:txBody>
                    <a:bodyPr/>
                    <a:lstStyle/>
                    <a:p>
                      <a:r>
                        <a:rPr lang="en-GB" sz="1200" b="1" dirty="0" err="1" smtClean="0"/>
                        <a:t>gyda</a:t>
                      </a:r>
                      <a:r>
                        <a:rPr lang="en-GB" sz="1200" dirty="0" smtClean="0"/>
                        <a:t> (with)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err="1" smtClean="0"/>
                        <a:t>gyda</a:t>
                      </a:r>
                      <a:r>
                        <a:rPr lang="en-GB" sz="1200" dirty="0" smtClean="0"/>
                        <a:t> </a:t>
                      </a:r>
                      <a:r>
                        <a:rPr lang="en-GB" sz="1200" dirty="0" err="1" smtClean="0"/>
                        <a:t>ffrindiau</a:t>
                      </a:r>
                      <a:r>
                        <a:rPr lang="en-GB" sz="1200" dirty="0" smtClean="0"/>
                        <a:t>  / </a:t>
                      </a:r>
                      <a:r>
                        <a:rPr lang="en-GB" sz="1200" dirty="0" err="1" smtClean="0"/>
                        <a:t>gyda’r</a:t>
                      </a:r>
                      <a:r>
                        <a:rPr lang="en-GB" sz="1200" dirty="0" smtClean="0"/>
                        <a:t> </a:t>
                      </a:r>
                      <a:r>
                        <a:rPr lang="en-GB" sz="1200" dirty="0" err="1" smtClean="0"/>
                        <a:t>teulu</a:t>
                      </a:r>
                      <a:r>
                        <a:rPr lang="en-GB" sz="1200" dirty="0" smtClean="0"/>
                        <a:t>  / </a:t>
                      </a:r>
                      <a:r>
                        <a:rPr lang="en-GB" sz="1200" dirty="0" err="1" smtClean="0"/>
                        <a:t>gyda’r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baseline="0" dirty="0" err="1" smtClean="0"/>
                        <a:t>clwb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7499">
                <a:tc>
                  <a:txBody>
                    <a:bodyPr/>
                    <a:lstStyle/>
                    <a:p>
                      <a:r>
                        <a:rPr lang="en-GB" sz="1200" b="1" dirty="0" err="1" smtClean="0"/>
                        <a:t>ar</a:t>
                      </a:r>
                      <a:r>
                        <a:rPr lang="en-GB" sz="1200" dirty="0" smtClean="0"/>
                        <a:t> (on)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err="1" smtClean="0"/>
                        <a:t>ar</a:t>
                      </a:r>
                      <a:r>
                        <a:rPr lang="en-GB" sz="1200" dirty="0" smtClean="0"/>
                        <a:t> </a:t>
                      </a:r>
                      <a:r>
                        <a:rPr lang="en-GB" sz="1200" dirty="0" err="1" smtClean="0"/>
                        <a:t>Awst</a:t>
                      </a:r>
                      <a:r>
                        <a:rPr lang="en-GB" sz="1200" baseline="0" dirty="0" smtClean="0"/>
                        <a:t> un </a:t>
                      </a:r>
                      <a:r>
                        <a:rPr lang="en-GB" sz="1200" baseline="0" dirty="0" err="1" smtClean="0"/>
                        <a:t>deg</a:t>
                      </a:r>
                      <a:r>
                        <a:rPr lang="en-GB" sz="1200" baseline="0" dirty="0" smtClean="0"/>
                        <a:t> pump  /  </a:t>
                      </a:r>
                      <a:r>
                        <a:rPr lang="en-GB" sz="1200" baseline="0" dirty="0" err="1" smtClean="0"/>
                        <a:t>ar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baseline="0" dirty="0" err="1" smtClean="0"/>
                        <a:t>nos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baseline="0" dirty="0" err="1" smtClean="0"/>
                        <a:t>Wener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7499">
                <a:tc>
                  <a:txBody>
                    <a:bodyPr/>
                    <a:lstStyle/>
                    <a:p>
                      <a:r>
                        <a:rPr lang="en-GB" sz="1200" b="1" dirty="0" err="1" smtClean="0"/>
                        <a:t>i</a:t>
                      </a:r>
                      <a:r>
                        <a:rPr lang="en-GB" sz="1200" dirty="0" smtClean="0"/>
                        <a:t> (to)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err="1" smtClean="0"/>
                        <a:t>i</a:t>
                      </a:r>
                      <a:r>
                        <a:rPr lang="en-GB" sz="1200" dirty="0" smtClean="0"/>
                        <a:t> </a:t>
                      </a:r>
                      <a:r>
                        <a:rPr lang="en-GB" sz="1200" dirty="0" err="1" smtClean="0"/>
                        <a:t>Gaerdydd</a:t>
                      </a:r>
                      <a:r>
                        <a:rPr lang="en-GB" sz="1200" dirty="0" smtClean="0"/>
                        <a:t>  / 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baseline="0" dirty="0" err="1" smtClean="0"/>
                        <a:t>mynd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baseline="0" dirty="0" err="1" smtClean="0"/>
                        <a:t>i</a:t>
                      </a:r>
                      <a:r>
                        <a:rPr lang="en-GB" sz="1200" baseline="0" dirty="0" smtClean="0"/>
                        <a:t> weld  /  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631799" y="3332308"/>
            <a:ext cx="54046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err="1" smtClean="0"/>
              <a:t>Ble</a:t>
            </a:r>
            <a:r>
              <a:rPr lang="en-GB" sz="1200" dirty="0" smtClean="0"/>
              <a:t>? (Where?)  </a:t>
            </a:r>
            <a:r>
              <a:rPr lang="en-GB" sz="1200" dirty="0" err="1" smtClean="0"/>
              <a:t>Pwy</a:t>
            </a:r>
            <a:r>
              <a:rPr lang="en-GB" sz="1200" dirty="0" smtClean="0"/>
              <a:t>? (Who?)  </a:t>
            </a:r>
            <a:r>
              <a:rPr lang="en-GB" sz="1200" dirty="0" err="1" smtClean="0"/>
              <a:t>Sut</a:t>
            </a:r>
            <a:r>
              <a:rPr lang="en-GB" sz="1200" dirty="0" smtClean="0"/>
              <a:t>? (How?)   Beth? (What?)  </a:t>
            </a:r>
            <a:r>
              <a:rPr lang="en-GB" sz="1200" dirty="0" err="1" smtClean="0"/>
              <a:t>Pryd</a:t>
            </a:r>
            <a:r>
              <a:rPr lang="en-GB" sz="1200" dirty="0" smtClean="0"/>
              <a:t>? (When?)  </a:t>
            </a:r>
          </a:p>
          <a:p>
            <a:pPr algn="ctr"/>
            <a:r>
              <a:rPr lang="en-GB" sz="1200" dirty="0" smtClean="0"/>
              <a:t>Pam? (Why?)    </a:t>
            </a:r>
            <a:r>
              <a:rPr lang="en-GB" sz="1200" dirty="0" err="1" smtClean="0"/>
              <a:t>Sawl</a:t>
            </a:r>
            <a:r>
              <a:rPr lang="en-GB" sz="1200" dirty="0" smtClean="0"/>
              <a:t>? (How many?)     Faint </a:t>
            </a:r>
            <a:r>
              <a:rPr lang="en-GB" sz="1200" dirty="0" err="1" smtClean="0"/>
              <a:t>o’r</a:t>
            </a:r>
            <a:r>
              <a:rPr lang="en-GB" sz="1200" dirty="0" smtClean="0"/>
              <a:t> </a:t>
            </a:r>
            <a:r>
              <a:rPr lang="en-GB" sz="1200" dirty="0" err="1" smtClean="0"/>
              <a:t>gloch</a:t>
            </a:r>
            <a:r>
              <a:rPr lang="en-GB" sz="1200" dirty="0" smtClean="0"/>
              <a:t>? (What time?)  </a:t>
            </a:r>
            <a:endParaRPr lang="en-GB" sz="1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354237"/>
            <a:ext cx="805871" cy="1001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60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3419872" y="188640"/>
          <a:ext cx="5724128" cy="1624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58483"/>
                <a:gridCol w="2030989"/>
                <a:gridCol w="1834656"/>
              </a:tblGrid>
              <a:tr h="301388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err="1" smtClean="0"/>
                        <a:t>Amherffaith</a:t>
                      </a:r>
                      <a:endParaRPr lang="en-GB" sz="11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err="1" smtClean="0"/>
                        <a:t>Presennol</a:t>
                      </a:r>
                      <a:r>
                        <a:rPr lang="en-GB" sz="1100" b="1" baseline="0" dirty="0" smtClean="0"/>
                        <a:t> </a:t>
                      </a:r>
                      <a:endParaRPr lang="en-GB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err="1" smtClean="0"/>
                        <a:t>Dyfodol</a:t>
                      </a:r>
                      <a:r>
                        <a:rPr lang="en-GB" sz="1100" b="1" dirty="0" smtClean="0"/>
                        <a:t> </a:t>
                      </a:r>
                      <a:endParaRPr lang="en-GB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323572">
                <a:tc>
                  <a:txBody>
                    <a:bodyPr/>
                    <a:lstStyle/>
                    <a:p>
                      <a:r>
                        <a:rPr lang="en-GB" sz="1100" dirty="0" err="1" smtClean="0"/>
                        <a:t>Roeddwn</a:t>
                      </a:r>
                      <a:r>
                        <a:rPr lang="en-GB" sz="1100" dirty="0" smtClean="0"/>
                        <a:t> </a:t>
                      </a:r>
                      <a:r>
                        <a:rPr lang="en-GB" sz="1100" dirty="0" err="1" smtClean="0"/>
                        <a:t>i’n</a:t>
                      </a:r>
                      <a:r>
                        <a:rPr lang="en-GB" sz="1100" dirty="0" smtClean="0"/>
                        <a:t> = I was</a:t>
                      </a:r>
                    </a:p>
                    <a:p>
                      <a:r>
                        <a:rPr lang="en-GB" sz="1100" dirty="0" err="1" smtClean="0"/>
                        <a:t>Roedd</a:t>
                      </a:r>
                      <a:r>
                        <a:rPr lang="en-GB" sz="1100" dirty="0" smtClean="0"/>
                        <a:t> </a:t>
                      </a:r>
                      <a:r>
                        <a:rPr lang="en-GB" sz="1100" dirty="0" err="1" smtClean="0"/>
                        <a:t>e’n</a:t>
                      </a:r>
                      <a:r>
                        <a:rPr lang="en-GB" sz="1100" dirty="0" smtClean="0"/>
                        <a:t> = He was</a:t>
                      </a:r>
                    </a:p>
                    <a:p>
                      <a:r>
                        <a:rPr lang="en-GB" sz="1100" dirty="0" err="1" smtClean="0"/>
                        <a:t>Roedd</a:t>
                      </a:r>
                      <a:r>
                        <a:rPr lang="en-GB" sz="1100" dirty="0" smtClean="0"/>
                        <a:t> </a:t>
                      </a:r>
                      <a:r>
                        <a:rPr lang="en-GB" sz="1100" dirty="0" err="1" smtClean="0"/>
                        <a:t>hi’n</a:t>
                      </a:r>
                      <a:r>
                        <a:rPr lang="en-GB" sz="1100" dirty="0" smtClean="0"/>
                        <a:t> = She was</a:t>
                      </a:r>
                    </a:p>
                    <a:p>
                      <a:r>
                        <a:rPr lang="en-GB" sz="1100" dirty="0" err="1" smtClean="0"/>
                        <a:t>Roedden</a:t>
                      </a:r>
                      <a:r>
                        <a:rPr lang="en-GB" sz="1100" dirty="0" smtClean="0"/>
                        <a:t> </a:t>
                      </a:r>
                      <a:r>
                        <a:rPr lang="en-GB" sz="1100" dirty="0" err="1" smtClean="0"/>
                        <a:t>ni’n</a:t>
                      </a:r>
                      <a:r>
                        <a:rPr lang="en-GB" sz="1100" dirty="0" smtClean="0"/>
                        <a:t> = We were</a:t>
                      </a:r>
                    </a:p>
                    <a:p>
                      <a:r>
                        <a:rPr lang="en-GB" sz="1100" dirty="0" err="1" smtClean="0"/>
                        <a:t>Roedden</a:t>
                      </a:r>
                      <a:r>
                        <a:rPr lang="en-GB" sz="1100" dirty="0" smtClean="0"/>
                        <a:t> </a:t>
                      </a:r>
                      <a:r>
                        <a:rPr lang="en-GB" sz="1100" dirty="0" err="1" smtClean="0"/>
                        <a:t>nhw’n</a:t>
                      </a:r>
                      <a:r>
                        <a:rPr lang="en-GB" sz="1100" dirty="0" smtClean="0"/>
                        <a:t> = They were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err="1" smtClean="0"/>
                        <a:t>Rydw</a:t>
                      </a:r>
                      <a:r>
                        <a:rPr lang="en-GB" sz="1100" dirty="0" smtClean="0"/>
                        <a:t> </a:t>
                      </a:r>
                      <a:r>
                        <a:rPr lang="en-GB" sz="1100" dirty="0" err="1" smtClean="0"/>
                        <a:t>i’n</a:t>
                      </a:r>
                      <a:r>
                        <a:rPr lang="en-GB" sz="1100" dirty="0" smtClean="0"/>
                        <a:t> / </a:t>
                      </a:r>
                      <a:r>
                        <a:rPr lang="en-GB" sz="1100" dirty="0" err="1" smtClean="0"/>
                        <a:t>Dw</a:t>
                      </a:r>
                      <a:r>
                        <a:rPr lang="en-GB" sz="1100" dirty="0" smtClean="0"/>
                        <a:t> </a:t>
                      </a:r>
                      <a:r>
                        <a:rPr lang="en-GB" sz="1100" dirty="0" err="1" smtClean="0"/>
                        <a:t>i’n</a:t>
                      </a:r>
                      <a:r>
                        <a:rPr lang="en-GB" sz="1100" dirty="0" smtClean="0"/>
                        <a:t> / </a:t>
                      </a:r>
                      <a:r>
                        <a:rPr lang="en-GB" sz="1100" dirty="0" err="1" smtClean="0"/>
                        <a:t>Rwyn</a:t>
                      </a:r>
                      <a:r>
                        <a:rPr lang="en-GB" sz="1100" dirty="0" smtClean="0"/>
                        <a:t> = I am</a:t>
                      </a:r>
                    </a:p>
                    <a:p>
                      <a:r>
                        <a:rPr lang="en-GB" sz="1100" dirty="0" err="1" smtClean="0"/>
                        <a:t>Rwyt</a:t>
                      </a:r>
                      <a:r>
                        <a:rPr lang="en-GB" sz="1100" dirty="0" smtClean="0"/>
                        <a:t> </a:t>
                      </a:r>
                      <a:r>
                        <a:rPr lang="en-GB" sz="1100" dirty="0" err="1" smtClean="0"/>
                        <a:t>ti’’n</a:t>
                      </a:r>
                      <a:r>
                        <a:rPr lang="en-GB" sz="1100" dirty="0" smtClean="0"/>
                        <a:t> = You are</a:t>
                      </a:r>
                    </a:p>
                    <a:p>
                      <a:r>
                        <a:rPr lang="en-GB" sz="1100" dirty="0" smtClean="0"/>
                        <a:t>Mae </a:t>
                      </a:r>
                      <a:r>
                        <a:rPr lang="en-GB" sz="1100" dirty="0" err="1" smtClean="0"/>
                        <a:t>e’n</a:t>
                      </a:r>
                      <a:r>
                        <a:rPr lang="en-GB" sz="1100" dirty="0" smtClean="0"/>
                        <a:t> = He is</a:t>
                      </a:r>
                    </a:p>
                    <a:p>
                      <a:r>
                        <a:rPr lang="en-GB" sz="1100" dirty="0" smtClean="0"/>
                        <a:t>Mae </a:t>
                      </a:r>
                      <a:r>
                        <a:rPr lang="en-GB" sz="1100" dirty="0" err="1" smtClean="0"/>
                        <a:t>hi’n</a:t>
                      </a:r>
                      <a:r>
                        <a:rPr lang="en-GB" sz="1100" dirty="0" smtClean="0"/>
                        <a:t> = She is</a:t>
                      </a:r>
                    </a:p>
                    <a:p>
                      <a:r>
                        <a:rPr lang="en-GB" sz="1100" dirty="0" err="1" smtClean="0"/>
                        <a:t>Rydyn</a:t>
                      </a:r>
                      <a:r>
                        <a:rPr lang="en-GB" sz="1100" dirty="0" smtClean="0"/>
                        <a:t> </a:t>
                      </a:r>
                      <a:r>
                        <a:rPr lang="en-GB" sz="1100" dirty="0" err="1" smtClean="0"/>
                        <a:t>ni’n</a:t>
                      </a:r>
                      <a:r>
                        <a:rPr lang="en-GB" sz="1100" dirty="0" smtClean="0"/>
                        <a:t> = We are</a:t>
                      </a:r>
                    </a:p>
                    <a:p>
                      <a:r>
                        <a:rPr lang="en-GB" sz="1100" dirty="0" err="1" smtClean="0"/>
                        <a:t>Rydych</a:t>
                      </a:r>
                      <a:r>
                        <a:rPr lang="en-GB" sz="1100" dirty="0" smtClean="0"/>
                        <a:t> </a:t>
                      </a:r>
                      <a:r>
                        <a:rPr lang="en-GB" sz="1100" dirty="0" err="1" smtClean="0"/>
                        <a:t>chi’n</a:t>
                      </a:r>
                      <a:r>
                        <a:rPr lang="en-GB" sz="1100" dirty="0" smtClean="0"/>
                        <a:t> = You are</a:t>
                      </a:r>
                    </a:p>
                    <a:p>
                      <a:r>
                        <a:rPr lang="en-GB" sz="1100" dirty="0" err="1" smtClean="0"/>
                        <a:t>Maen</a:t>
                      </a:r>
                      <a:r>
                        <a:rPr lang="en-GB" sz="1100" dirty="0" smtClean="0"/>
                        <a:t> </a:t>
                      </a:r>
                      <a:r>
                        <a:rPr lang="en-GB" sz="1100" dirty="0" err="1" smtClean="0"/>
                        <a:t>nhw’n</a:t>
                      </a:r>
                      <a:r>
                        <a:rPr lang="en-GB" sz="1100" dirty="0" smtClean="0"/>
                        <a:t> = They are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err="1" smtClean="0"/>
                        <a:t>Bydda</a:t>
                      </a:r>
                      <a:r>
                        <a:rPr lang="en-GB" sz="1100" baseline="0" dirty="0" smtClean="0"/>
                        <a:t> </a:t>
                      </a:r>
                      <a:r>
                        <a:rPr lang="en-GB" sz="1100" baseline="0" dirty="0" err="1" smtClean="0"/>
                        <a:t>i’n</a:t>
                      </a:r>
                      <a:r>
                        <a:rPr lang="en-GB" sz="1100" baseline="0" dirty="0" smtClean="0"/>
                        <a:t> = I will be</a:t>
                      </a:r>
                    </a:p>
                    <a:p>
                      <a:r>
                        <a:rPr lang="en-GB" sz="1100" baseline="0" dirty="0" err="1" smtClean="0"/>
                        <a:t>Bydd</a:t>
                      </a:r>
                      <a:r>
                        <a:rPr lang="en-GB" sz="1100" baseline="0" dirty="0" smtClean="0"/>
                        <a:t> </a:t>
                      </a:r>
                      <a:r>
                        <a:rPr lang="en-GB" sz="1100" baseline="0" dirty="0" err="1" smtClean="0"/>
                        <a:t>e’n</a:t>
                      </a:r>
                      <a:r>
                        <a:rPr lang="en-GB" sz="1100" baseline="0" dirty="0" smtClean="0"/>
                        <a:t> = He will be</a:t>
                      </a:r>
                    </a:p>
                    <a:p>
                      <a:r>
                        <a:rPr lang="en-GB" sz="1100" baseline="0" dirty="0" err="1" smtClean="0"/>
                        <a:t>Bydd</a:t>
                      </a:r>
                      <a:r>
                        <a:rPr lang="en-GB" sz="1100" baseline="0" dirty="0" smtClean="0"/>
                        <a:t> </a:t>
                      </a:r>
                      <a:r>
                        <a:rPr lang="en-GB" sz="1100" baseline="0" dirty="0" err="1" smtClean="0"/>
                        <a:t>hi’n</a:t>
                      </a:r>
                      <a:r>
                        <a:rPr lang="en-GB" sz="1100" baseline="0" dirty="0" smtClean="0"/>
                        <a:t> = She will be</a:t>
                      </a:r>
                    </a:p>
                    <a:p>
                      <a:r>
                        <a:rPr lang="en-GB" sz="1100" baseline="0" dirty="0" err="1" smtClean="0"/>
                        <a:t>Byddwn</a:t>
                      </a:r>
                      <a:r>
                        <a:rPr lang="en-GB" sz="1100" baseline="0" dirty="0" smtClean="0"/>
                        <a:t> </a:t>
                      </a:r>
                      <a:r>
                        <a:rPr lang="en-GB" sz="1100" baseline="0" dirty="0" err="1" smtClean="0"/>
                        <a:t>ni’n</a:t>
                      </a:r>
                      <a:r>
                        <a:rPr lang="en-GB" sz="1100" baseline="0" dirty="0" smtClean="0"/>
                        <a:t> = We will be</a:t>
                      </a:r>
                    </a:p>
                    <a:p>
                      <a:r>
                        <a:rPr lang="en-GB" sz="1100" baseline="0" dirty="0" err="1" smtClean="0"/>
                        <a:t>Byddan</a:t>
                      </a:r>
                      <a:r>
                        <a:rPr lang="en-GB" sz="1100" baseline="0" dirty="0" smtClean="0"/>
                        <a:t> </a:t>
                      </a:r>
                      <a:r>
                        <a:rPr lang="en-GB" sz="1100" baseline="0" dirty="0" err="1" smtClean="0"/>
                        <a:t>nhw’n</a:t>
                      </a:r>
                      <a:r>
                        <a:rPr lang="en-GB" sz="1100" baseline="0" dirty="0" smtClean="0"/>
                        <a:t> = They will be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5508104" y="1918153"/>
          <a:ext cx="1008112" cy="15172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8112"/>
              </a:tblGrid>
              <a:tr h="305657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/>
                        <a:t>?     ?      ?     ?</a:t>
                      </a:r>
                      <a:endParaRPr lang="en-GB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184588">
                <a:tc>
                  <a:txBody>
                    <a:bodyPr/>
                    <a:lstStyle/>
                    <a:p>
                      <a:r>
                        <a:rPr lang="en-GB" sz="1050" dirty="0" err="1" smtClean="0"/>
                        <a:t>Ydw</a:t>
                      </a:r>
                      <a:r>
                        <a:rPr lang="en-GB" sz="1050" dirty="0" smtClean="0"/>
                        <a:t> </a:t>
                      </a:r>
                      <a:r>
                        <a:rPr lang="en-GB" sz="1050" dirty="0" err="1" smtClean="0"/>
                        <a:t>i</a:t>
                      </a:r>
                      <a:r>
                        <a:rPr lang="en-GB" sz="1050" dirty="0" smtClean="0"/>
                        <a:t> …? </a:t>
                      </a:r>
                    </a:p>
                    <a:p>
                      <a:r>
                        <a:rPr lang="en-GB" sz="1050" dirty="0" err="1" smtClean="0"/>
                        <a:t>Wyt</a:t>
                      </a:r>
                      <a:r>
                        <a:rPr lang="en-GB" sz="1050" dirty="0" smtClean="0"/>
                        <a:t> </a:t>
                      </a:r>
                      <a:r>
                        <a:rPr lang="en-GB" sz="1050" dirty="0" err="1" smtClean="0"/>
                        <a:t>ti’n</a:t>
                      </a:r>
                      <a:r>
                        <a:rPr lang="en-GB" sz="1050" dirty="0" smtClean="0"/>
                        <a:t> ...? </a:t>
                      </a:r>
                    </a:p>
                    <a:p>
                      <a:r>
                        <a:rPr lang="en-GB" sz="1050" dirty="0" err="1" smtClean="0"/>
                        <a:t>Ydy</a:t>
                      </a:r>
                      <a:r>
                        <a:rPr lang="en-GB" sz="1050" dirty="0" smtClean="0"/>
                        <a:t> e ...? </a:t>
                      </a:r>
                    </a:p>
                    <a:p>
                      <a:r>
                        <a:rPr lang="en-GB" sz="1050" dirty="0" err="1" smtClean="0"/>
                        <a:t>Ydy</a:t>
                      </a:r>
                      <a:r>
                        <a:rPr lang="en-GB" sz="1050" dirty="0" smtClean="0"/>
                        <a:t> hi ...? </a:t>
                      </a:r>
                    </a:p>
                    <a:p>
                      <a:r>
                        <a:rPr lang="en-GB" sz="1050" dirty="0" err="1" smtClean="0"/>
                        <a:t>Ydyn</a:t>
                      </a:r>
                      <a:r>
                        <a:rPr lang="en-GB" sz="1050" baseline="0" dirty="0" smtClean="0"/>
                        <a:t> </a:t>
                      </a:r>
                      <a:r>
                        <a:rPr lang="en-GB" sz="1050" baseline="0" dirty="0" err="1" smtClean="0"/>
                        <a:t>ni</a:t>
                      </a:r>
                      <a:r>
                        <a:rPr lang="en-GB" sz="1050" baseline="0" dirty="0" smtClean="0"/>
                        <a:t> …? </a:t>
                      </a:r>
                    </a:p>
                    <a:p>
                      <a:r>
                        <a:rPr lang="en-GB" sz="1050" baseline="0" dirty="0" err="1" smtClean="0"/>
                        <a:t>Ydych</a:t>
                      </a:r>
                      <a:r>
                        <a:rPr lang="en-GB" sz="1050" baseline="0" dirty="0" smtClean="0"/>
                        <a:t> chi …? </a:t>
                      </a:r>
                    </a:p>
                    <a:p>
                      <a:r>
                        <a:rPr lang="en-GB" sz="1050" baseline="0" dirty="0" err="1" smtClean="0"/>
                        <a:t>Ydyn</a:t>
                      </a:r>
                      <a:r>
                        <a:rPr lang="en-GB" sz="1050" baseline="0" dirty="0" smtClean="0"/>
                        <a:t> </a:t>
                      </a:r>
                      <a:r>
                        <a:rPr lang="en-GB" sz="1050" baseline="0" dirty="0" err="1" smtClean="0"/>
                        <a:t>nhw</a:t>
                      </a:r>
                      <a:r>
                        <a:rPr lang="en-GB" sz="1050" baseline="0" dirty="0" smtClean="0"/>
                        <a:t>…?  </a:t>
                      </a:r>
                      <a:endParaRPr lang="en-GB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7780" y="3718094"/>
            <a:ext cx="958156" cy="973736"/>
          </a:xfrm>
          <a:prstGeom prst="rect">
            <a:avLst/>
          </a:prstGeom>
        </p:spPr>
      </p:pic>
      <p:sp>
        <p:nvSpPr>
          <p:cNvPr id="14" name="Rounded Rectangle 13"/>
          <p:cNvSpPr/>
          <p:nvPr/>
        </p:nvSpPr>
        <p:spPr>
          <a:xfrm>
            <a:off x="92741" y="4600657"/>
            <a:ext cx="2866515" cy="106530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a / ac </a:t>
            </a:r>
            <a:r>
              <a:rPr lang="en-GB" sz="1100" dirty="0" smtClean="0">
                <a:solidFill>
                  <a:schemeClr val="tx1"/>
                </a:solidFill>
              </a:rPr>
              <a:t>(and)</a:t>
            </a:r>
          </a:p>
          <a:p>
            <a:pPr marL="285750" indent="-285750">
              <a:buAutoNum type="romanLcPeriod"/>
            </a:pPr>
            <a:r>
              <a:rPr lang="en-GB" sz="1100" dirty="0" smtClean="0">
                <a:solidFill>
                  <a:schemeClr val="tx1"/>
                </a:solidFill>
              </a:rPr>
              <a:t>“a” </a:t>
            </a:r>
            <a:r>
              <a:rPr lang="en-GB" sz="1100" dirty="0">
                <a:solidFill>
                  <a:schemeClr val="tx1"/>
                </a:solidFill>
              </a:rPr>
              <a:t>+</a:t>
            </a:r>
            <a:r>
              <a:rPr lang="en-GB" sz="1100" dirty="0" smtClean="0">
                <a:solidFill>
                  <a:schemeClr val="tx1"/>
                </a:solidFill>
              </a:rPr>
              <a:t> </a:t>
            </a:r>
            <a:r>
              <a:rPr lang="en-GB" sz="1100" dirty="0" err="1" smtClean="0">
                <a:solidFill>
                  <a:schemeClr val="tx1"/>
                </a:solidFill>
              </a:rPr>
              <a:t>cytseiniaid</a:t>
            </a:r>
            <a:r>
              <a:rPr lang="en-GB" sz="1100" dirty="0" smtClean="0">
                <a:solidFill>
                  <a:schemeClr val="tx1"/>
                </a:solidFill>
              </a:rPr>
              <a:t> (consonants)</a:t>
            </a:r>
          </a:p>
          <a:p>
            <a:pPr marL="285750" indent="-285750">
              <a:buAutoNum type="romanLcPeriod"/>
            </a:pPr>
            <a:r>
              <a:rPr lang="en-GB" sz="1100" dirty="0" smtClean="0">
                <a:solidFill>
                  <a:schemeClr val="tx1"/>
                </a:solidFill>
              </a:rPr>
              <a:t>“ac” </a:t>
            </a:r>
            <a:r>
              <a:rPr lang="en-GB" sz="1100" dirty="0">
                <a:solidFill>
                  <a:schemeClr val="tx1"/>
                </a:solidFill>
              </a:rPr>
              <a:t>+</a:t>
            </a:r>
            <a:r>
              <a:rPr lang="en-GB" sz="1100" dirty="0" smtClean="0">
                <a:solidFill>
                  <a:schemeClr val="tx1"/>
                </a:solidFill>
              </a:rPr>
              <a:t> </a:t>
            </a:r>
            <a:r>
              <a:rPr lang="en-GB" sz="1100" dirty="0" err="1" smtClean="0">
                <a:solidFill>
                  <a:schemeClr val="tx1"/>
                </a:solidFill>
              </a:rPr>
              <a:t>llafariaid</a:t>
            </a:r>
            <a:r>
              <a:rPr lang="en-GB" sz="1100" dirty="0" smtClean="0">
                <a:solidFill>
                  <a:schemeClr val="tx1"/>
                </a:solidFill>
              </a:rPr>
              <a:t> (vowels)</a:t>
            </a:r>
          </a:p>
          <a:p>
            <a:pPr marL="285750" indent="-285750">
              <a:buAutoNum type="romanLcPeriod"/>
            </a:pPr>
            <a:r>
              <a:rPr lang="en-GB" sz="1100" dirty="0" smtClean="0">
                <a:solidFill>
                  <a:schemeClr val="tx1"/>
                </a:solidFill>
              </a:rPr>
              <a:t>“ac” </a:t>
            </a:r>
            <a:r>
              <a:rPr lang="en-GB" sz="1100" dirty="0">
                <a:solidFill>
                  <a:schemeClr val="tx1"/>
                </a:solidFill>
              </a:rPr>
              <a:t>+</a:t>
            </a:r>
            <a:r>
              <a:rPr lang="en-GB" sz="1100" dirty="0" smtClean="0">
                <a:solidFill>
                  <a:schemeClr val="tx1"/>
                </a:solidFill>
              </a:rPr>
              <a:t> “</a:t>
            </a:r>
            <a:r>
              <a:rPr lang="en-GB" sz="1100" dirty="0" err="1" smtClean="0">
                <a:solidFill>
                  <a:schemeClr val="tx1"/>
                </a:solidFill>
              </a:rPr>
              <a:t>mae</a:t>
            </a:r>
            <a:r>
              <a:rPr lang="en-GB" sz="1100" dirty="0" smtClean="0">
                <a:solidFill>
                  <a:schemeClr val="tx1"/>
                </a:solidFill>
              </a:rPr>
              <a:t>” </a:t>
            </a:r>
            <a:r>
              <a:rPr lang="en-GB" sz="1100" dirty="0" err="1" smtClean="0">
                <a:solidFill>
                  <a:schemeClr val="tx1"/>
                </a:solidFill>
              </a:rPr>
              <a:t>e.e</a:t>
            </a:r>
            <a:r>
              <a:rPr lang="en-GB" sz="1100" dirty="0" smtClean="0">
                <a:solidFill>
                  <a:schemeClr val="tx1"/>
                </a:solidFill>
              </a:rPr>
              <a:t>. ac </a:t>
            </a:r>
            <a:r>
              <a:rPr lang="en-GB" sz="1100" dirty="0" err="1" smtClean="0">
                <a:solidFill>
                  <a:schemeClr val="tx1"/>
                </a:solidFill>
              </a:rPr>
              <a:t>mae</a:t>
            </a:r>
            <a:r>
              <a:rPr lang="en-GB" sz="1100" dirty="0" smtClean="0">
                <a:solidFill>
                  <a:schemeClr val="tx1"/>
                </a:solidFill>
              </a:rPr>
              <a:t> ...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3332394" y="4869160"/>
          <a:ext cx="5751000" cy="881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7586"/>
                <a:gridCol w="1584176"/>
                <a:gridCol w="1008112"/>
                <a:gridCol w="2031126"/>
              </a:tblGrid>
              <a:tr h="293752">
                <a:tc>
                  <a:txBody>
                    <a:bodyPr/>
                    <a:lstStyle/>
                    <a:p>
                      <a:r>
                        <a:rPr lang="en-GB" sz="1100" b="0" dirty="0" smtClean="0">
                          <a:solidFill>
                            <a:schemeClr val="tx1"/>
                          </a:solidFill>
                        </a:rPr>
                        <a:t>am (at)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dirty="0" smtClean="0">
                          <a:solidFill>
                            <a:schemeClr val="tx1"/>
                          </a:solidFill>
                        </a:rPr>
                        <a:t>am</a:t>
                      </a:r>
                      <a:r>
                        <a:rPr lang="en-GB" sz="1100" b="0" dirty="0" smtClean="0">
                          <a:solidFill>
                            <a:schemeClr val="tx1"/>
                          </a:solidFill>
                        </a:rPr>
                        <a:t> bump </a:t>
                      </a:r>
                      <a:r>
                        <a:rPr lang="en-GB" sz="1100" b="0" dirty="0" err="1" smtClean="0">
                          <a:solidFill>
                            <a:schemeClr val="tx1"/>
                          </a:solidFill>
                        </a:rPr>
                        <a:t>o’r</a:t>
                      </a:r>
                      <a:r>
                        <a:rPr lang="en-GB" sz="11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100" b="0" dirty="0" err="1" smtClean="0">
                          <a:solidFill>
                            <a:schemeClr val="tx1"/>
                          </a:solidFill>
                        </a:rPr>
                        <a:t>gloch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0" dirty="0" err="1" smtClean="0">
                          <a:solidFill>
                            <a:schemeClr val="tx1"/>
                          </a:solidFill>
                        </a:rPr>
                        <a:t>ar</a:t>
                      </a:r>
                      <a:r>
                        <a:rPr lang="en-GB" sz="1100" b="0" dirty="0" smtClean="0">
                          <a:solidFill>
                            <a:schemeClr val="tx1"/>
                          </a:solidFill>
                        </a:rPr>
                        <a:t> (on)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dirty="0" err="1" smtClean="0">
                          <a:solidFill>
                            <a:schemeClr val="tx1"/>
                          </a:solidFill>
                        </a:rPr>
                        <a:t>ar</a:t>
                      </a:r>
                      <a:r>
                        <a:rPr lang="en-GB" sz="11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100" b="0" dirty="0" err="1" smtClean="0">
                          <a:solidFill>
                            <a:schemeClr val="tx1"/>
                          </a:solidFill>
                        </a:rPr>
                        <a:t>Ebrill</a:t>
                      </a:r>
                      <a:r>
                        <a:rPr lang="en-GB" sz="11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100" b="0" dirty="0" err="1" smtClean="0">
                          <a:solidFill>
                            <a:schemeClr val="tx1"/>
                          </a:solidFill>
                        </a:rPr>
                        <a:t>deg</a:t>
                      </a:r>
                      <a:r>
                        <a:rPr lang="en-GB" sz="1100" b="0" dirty="0" smtClean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100" b="1" dirty="0" err="1" smtClean="0">
                          <a:solidFill>
                            <a:schemeClr val="tx1"/>
                          </a:solidFill>
                        </a:rPr>
                        <a:t>ar</a:t>
                      </a:r>
                      <a:r>
                        <a:rPr lang="en-GB" sz="1100" b="0" dirty="0" smtClean="0">
                          <a:solidFill>
                            <a:schemeClr val="tx1"/>
                          </a:solidFill>
                        </a:rPr>
                        <a:t> Fai un </a:t>
                      </a:r>
                      <a:r>
                        <a:rPr lang="en-GB" sz="1100" b="0" dirty="0" err="1" smtClean="0">
                          <a:solidFill>
                            <a:schemeClr val="tx1"/>
                          </a:solidFill>
                        </a:rPr>
                        <a:t>deg</a:t>
                      </a:r>
                      <a:r>
                        <a:rPr lang="en-GB" sz="11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100" b="0" dirty="0" err="1" smtClean="0">
                          <a:solidFill>
                            <a:schemeClr val="tx1"/>
                          </a:solidFill>
                        </a:rPr>
                        <a:t>naw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3752">
                <a:tc>
                  <a:txBody>
                    <a:bodyPr/>
                    <a:lstStyle/>
                    <a:p>
                      <a:r>
                        <a:rPr lang="en-GB" sz="1100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 (to) / o (from)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</a:rPr>
                        <a:t>Lundain</a:t>
                      </a:r>
                      <a:r>
                        <a:rPr lang="en-GB" sz="11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100" b="1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GB" sz="11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</a:rPr>
                        <a:t>Gaerdydd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err="1" smtClean="0">
                          <a:solidFill>
                            <a:schemeClr val="tx1"/>
                          </a:solidFill>
                        </a:rPr>
                        <a:t>yn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 (in)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err="1" smtClean="0">
                          <a:solidFill>
                            <a:schemeClr val="tx1"/>
                          </a:solidFill>
                        </a:rPr>
                        <a:t>siopa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100" b="1" baseline="0" dirty="0" err="1" smtClean="0">
                          <a:solidFill>
                            <a:schemeClr val="tx1"/>
                          </a:solidFill>
                        </a:rPr>
                        <a:t>y</a:t>
                      </a:r>
                      <a:r>
                        <a:rPr lang="en-GB" sz="1100" b="1" dirty="0" err="1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</a:rPr>
                        <a:t>Abertawe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3752">
                <a:tc>
                  <a:txBody>
                    <a:bodyPr/>
                    <a:lstStyle/>
                    <a:p>
                      <a:r>
                        <a:rPr lang="en-GB" sz="1100" dirty="0" err="1" smtClean="0">
                          <a:solidFill>
                            <a:schemeClr val="tx1"/>
                          </a:solidFill>
                        </a:rPr>
                        <a:t>gyda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 (with)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dirty="0" err="1" smtClean="0">
                          <a:solidFill>
                            <a:schemeClr val="tx1"/>
                          </a:solidFill>
                        </a:rPr>
                        <a:t>gyda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</a:rPr>
                        <a:t>ffrindiau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err="1" smtClean="0">
                          <a:solidFill>
                            <a:schemeClr val="tx1"/>
                          </a:solidFill>
                        </a:rPr>
                        <a:t>mewn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 (in a)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err="1" smtClean="0">
                          <a:solidFill>
                            <a:schemeClr val="tx1"/>
                          </a:solidFill>
                        </a:rPr>
                        <a:t>byw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100" b="1" dirty="0" err="1" smtClean="0">
                          <a:solidFill>
                            <a:schemeClr val="tx1"/>
                          </a:solidFill>
                        </a:rPr>
                        <a:t>mewn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</a:rPr>
                        <a:t>fflat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95936" y="3650964"/>
            <a:ext cx="2249044" cy="1107996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b="1" dirty="0" smtClean="0"/>
              <a:t>____</a:t>
            </a:r>
            <a:r>
              <a:rPr lang="en-GB" sz="1100" b="1" dirty="0" err="1" smtClean="0"/>
              <a:t>ais</a:t>
            </a:r>
            <a:r>
              <a:rPr lang="en-GB" sz="1100" b="1" dirty="0" smtClean="0"/>
              <a:t> </a:t>
            </a:r>
            <a:r>
              <a:rPr lang="en-GB" sz="1100" b="1" dirty="0" err="1" smtClean="0"/>
              <a:t>i</a:t>
            </a:r>
            <a:r>
              <a:rPr lang="en-GB" sz="1100" b="1" dirty="0" smtClean="0"/>
              <a:t>      ____odd e / hi    </a:t>
            </a:r>
          </a:p>
          <a:p>
            <a:r>
              <a:rPr lang="en-GB" sz="1100" dirty="0" err="1" smtClean="0"/>
              <a:t>Gwyliais</a:t>
            </a:r>
            <a:r>
              <a:rPr lang="en-GB" sz="1100" dirty="0" smtClean="0"/>
              <a:t> </a:t>
            </a:r>
            <a:r>
              <a:rPr lang="en-GB" sz="1100" dirty="0" err="1" smtClean="0"/>
              <a:t>i</a:t>
            </a:r>
            <a:r>
              <a:rPr lang="en-GB" sz="1100" dirty="0" smtClean="0"/>
              <a:t> = I watched</a:t>
            </a:r>
          </a:p>
          <a:p>
            <a:r>
              <a:rPr lang="en-GB" sz="1100" dirty="0" err="1" smtClean="0"/>
              <a:t>Mwynheuodd</a:t>
            </a:r>
            <a:r>
              <a:rPr lang="en-GB" sz="1100" dirty="0" smtClean="0"/>
              <a:t> e = He enjoyed</a:t>
            </a:r>
          </a:p>
          <a:p>
            <a:r>
              <a:rPr lang="en-GB" sz="1100" dirty="0" err="1" smtClean="0"/>
              <a:t>Chwaraeodd</a:t>
            </a:r>
            <a:r>
              <a:rPr lang="en-GB" sz="1100" dirty="0" smtClean="0"/>
              <a:t> hi = She played</a:t>
            </a:r>
          </a:p>
          <a:p>
            <a:endParaRPr lang="en-GB" sz="1100" dirty="0"/>
          </a:p>
          <a:p>
            <a:r>
              <a:rPr lang="en-GB" sz="1100" dirty="0" err="1" smtClean="0"/>
              <a:t>Aeth</a:t>
            </a:r>
            <a:r>
              <a:rPr lang="en-GB" sz="1100" dirty="0" smtClean="0"/>
              <a:t> e / hi = He / she went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79670" y="3582985"/>
            <a:ext cx="2664296" cy="110799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dirty="0" err="1" smtClean="0"/>
              <a:t>Hoff</a:t>
            </a:r>
            <a:r>
              <a:rPr lang="en-GB" sz="1100" b="1" dirty="0" err="1" smtClean="0"/>
              <a:t>ai</a:t>
            </a:r>
            <a:r>
              <a:rPr lang="en-GB" sz="1100" dirty="0" smtClean="0"/>
              <a:t> e / hi = He she would like</a:t>
            </a:r>
          </a:p>
          <a:p>
            <a:r>
              <a:rPr lang="en-GB" sz="1100" dirty="0" err="1" smtClean="0"/>
              <a:t>Dyl</a:t>
            </a:r>
            <a:r>
              <a:rPr lang="en-GB" sz="1100" b="1" dirty="0" err="1" smtClean="0"/>
              <a:t>ai</a:t>
            </a:r>
            <a:r>
              <a:rPr lang="en-GB" sz="1100" dirty="0" smtClean="0"/>
              <a:t> e / hi = He / he should</a:t>
            </a:r>
          </a:p>
          <a:p>
            <a:r>
              <a:rPr lang="en-GB" sz="1100" dirty="0" err="1" smtClean="0"/>
              <a:t>Bas</a:t>
            </a:r>
            <a:r>
              <a:rPr lang="en-GB" sz="1100" b="1" dirty="0" err="1" smtClean="0"/>
              <a:t>ai</a:t>
            </a:r>
            <a:r>
              <a:rPr lang="en-GB" sz="1100" dirty="0" smtClean="0"/>
              <a:t> e / hi = He / she would</a:t>
            </a:r>
          </a:p>
          <a:p>
            <a:endParaRPr lang="en-GB" sz="1100" dirty="0"/>
          </a:p>
          <a:p>
            <a:r>
              <a:rPr lang="en-GB" sz="1100" dirty="0" err="1" smtClean="0"/>
              <a:t>Hoff</a:t>
            </a:r>
            <a:r>
              <a:rPr lang="en-GB" sz="1100" b="1" dirty="0" err="1" smtClean="0"/>
              <a:t>en</a:t>
            </a:r>
            <a:r>
              <a:rPr lang="en-GB" sz="1100" dirty="0" smtClean="0"/>
              <a:t> </a:t>
            </a:r>
            <a:r>
              <a:rPr lang="en-GB" sz="1100" dirty="0" err="1" smtClean="0"/>
              <a:t>ni</a:t>
            </a:r>
            <a:r>
              <a:rPr lang="en-GB" sz="1100" dirty="0" smtClean="0"/>
              <a:t> / </a:t>
            </a:r>
            <a:r>
              <a:rPr lang="en-GB" sz="1100" dirty="0" err="1" smtClean="0"/>
              <a:t>Dylen</a:t>
            </a:r>
            <a:r>
              <a:rPr lang="en-GB" sz="1100" dirty="0" smtClean="0"/>
              <a:t> </a:t>
            </a:r>
            <a:r>
              <a:rPr lang="en-GB" sz="1100" dirty="0" err="1" smtClean="0"/>
              <a:t>ni</a:t>
            </a:r>
            <a:r>
              <a:rPr lang="en-GB" sz="1100" dirty="0" smtClean="0"/>
              <a:t> / </a:t>
            </a:r>
            <a:r>
              <a:rPr lang="en-GB" sz="1100" dirty="0" err="1" smtClean="0"/>
              <a:t>Basen</a:t>
            </a:r>
            <a:r>
              <a:rPr lang="en-GB" sz="1100" dirty="0" smtClean="0"/>
              <a:t> </a:t>
            </a:r>
            <a:r>
              <a:rPr lang="en-GB" sz="1100" dirty="0" err="1" smtClean="0"/>
              <a:t>ni</a:t>
            </a:r>
            <a:endParaRPr lang="en-GB" sz="1100" dirty="0" smtClean="0"/>
          </a:p>
          <a:p>
            <a:r>
              <a:rPr lang="en-GB" sz="1100" dirty="0" err="1" smtClean="0"/>
              <a:t>Hoff</a:t>
            </a:r>
            <a:r>
              <a:rPr lang="en-GB" sz="1100" b="1" dirty="0" err="1" smtClean="0"/>
              <a:t>en</a:t>
            </a:r>
            <a:r>
              <a:rPr lang="en-GB" sz="1100" b="1" dirty="0" smtClean="0"/>
              <a:t> </a:t>
            </a:r>
            <a:r>
              <a:rPr lang="en-GB" sz="1100" dirty="0" err="1" smtClean="0"/>
              <a:t>nhw</a:t>
            </a:r>
            <a:r>
              <a:rPr lang="en-GB" sz="1100" dirty="0" smtClean="0"/>
              <a:t> / </a:t>
            </a:r>
            <a:r>
              <a:rPr lang="en-GB" sz="1100" dirty="0" err="1" smtClean="0"/>
              <a:t>Dylen</a:t>
            </a:r>
            <a:r>
              <a:rPr lang="en-GB" sz="1100" dirty="0" smtClean="0"/>
              <a:t> </a:t>
            </a:r>
            <a:r>
              <a:rPr lang="en-GB" sz="1100" dirty="0" err="1" smtClean="0"/>
              <a:t>nhw</a:t>
            </a:r>
            <a:r>
              <a:rPr lang="en-GB" sz="1100" dirty="0" smtClean="0"/>
              <a:t> / </a:t>
            </a:r>
            <a:r>
              <a:rPr lang="en-GB" sz="1100" dirty="0" err="1" smtClean="0"/>
              <a:t>Basen</a:t>
            </a:r>
            <a:r>
              <a:rPr lang="en-GB" sz="1100" dirty="0" smtClean="0"/>
              <a:t> </a:t>
            </a:r>
            <a:r>
              <a:rPr lang="en-GB" sz="1100" dirty="0" err="1" smtClean="0"/>
              <a:t>nhw</a:t>
            </a:r>
            <a:endParaRPr lang="en-GB" sz="1100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/>
          </p:nvPr>
        </p:nvGraphicFramePr>
        <p:xfrm>
          <a:off x="2822019" y="5880811"/>
          <a:ext cx="6128887" cy="863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247"/>
                <a:gridCol w="432048"/>
                <a:gridCol w="432048"/>
                <a:gridCol w="648072"/>
                <a:gridCol w="792088"/>
                <a:gridCol w="864096"/>
                <a:gridCol w="936104"/>
                <a:gridCol w="792088"/>
                <a:gridCol w="864096"/>
              </a:tblGrid>
              <a:tr h="28761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un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err="1" smtClean="0">
                          <a:solidFill>
                            <a:schemeClr val="tx1"/>
                          </a:solidFill>
                        </a:rPr>
                        <a:t>dau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tri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err="1" smtClean="0">
                          <a:solidFill>
                            <a:schemeClr val="tx1"/>
                          </a:solidFill>
                        </a:rPr>
                        <a:t>pedwar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un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</a:rPr>
                        <a:t>deg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 un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un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</a:rPr>
                        <a:t>deg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</a:rPr>
                        <a:t>dau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un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</a:rPr>
                        <a:t>deg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</a:rPr>
                        <a:t> pump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err="1" smtClean="0">
                          <a:solidFill>
                            <a:schemeClr val="tx1"/>
                          </a:solidFill>
                        </a:rPr>
                        <a:t>dau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</a:rPr>
                        <a:t>ddeg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err="1" smtClean="0">
                          <a:solidFill>
                            <a:schemeClr val="tx1"/>
                          </a:solidFill>
                        </a:rPr>
                        <a:t>pum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</a:rPr>
                        <a:t>deg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err="1" smtClean="0">
                          <a:solidFill>
                            <a:schemeClr val="tx1"/>
                          </a:solidFill>
                        </a:rPr>
                        <a:t>dwy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err="1" smtClean="0">
                          <a:solidFill>
                            <a:schemeClr val="tx1"/>
                          </a:solidFill>
                        </a:rPr>
                        <a:t>tair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err="1" smtClean="0">
                          <a:solidFill>
                            <a:schemeClr val="tx1"/>
                          </a:solidFill>
                        </a:rPr>
                        <a:t>pedair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un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</a:rPr>
                        <a:t>ar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</a:rPr>
                        <a:t>ddeg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err="1" smtClean="0">
                          <a:solidFill>
                            <a:schemeClr val="tx1"/>
                          </a:solidFill>
                        </a:rPr>
                        <a:t>deuddeg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err="1" smtClean="0">
                          <a:solidFill>
                            <a:schemeClr val="tx1"/>
                          </a:solidFill>
                        </a:rPr>
                        <a:t>pymtheg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err="1" smtClean="0">
                          <a:solidFill>
                            <a:schemeClr val="tx1"/>
                          </a:solidFill>
                        </a:rPr>
                        <a:t>ugain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err="1" smtClean="0">
                          <a:solidFill>
                            <a:schemeClr val="tx1"/>
                          </a:solidFill>
                        </a:rPr>
                        <a:t>hanner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 cant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660232" y="1982450"/>
            <a:ext cx="26277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/>
              <a:t>Wyt</a:t>
            </a:r>
            <a:r>
              <a:rPr lang="en-GB" sz="1100" dirty="0" smtClean="0"/>
              <a:t> </a:t>
            </a:r>
            <a:r>
              <a:rPr lang="en-GB" sz="1100" dirty="0" err="1" smtClean="0"/>
              <a:t>ti’n</a:t>
            </a:r>
            <a:r>
              <a:rPr lang="en-GB" sz="1100" dirty="0" smtClean="0"/>
              <a:t> …?    </a:t>
            </a:r>
            <a:r>
              <a:rPr lang="en-GB" sz="1100" dirty="0" err="1" smtClean="0"/>
              <a:t>Ydw</a:t>
            </a:r>
            <a:r>
              <a:rPr lang="en-GB" sz="1100" dirty="0" smtClean="0"/>
              <a:t> / </a:t>
            </a:r>
            <a:r>
              <a:rPr lang="en-GB" sz="1100" dirty="0" err="1" smtClean="0"/>
              <a:t>Nac</a:t>
            </a:r>
            <a:r>
              <a:rPr lang="en-GB" sz="1100" dirty="0" smtClean="0"/>
              <a:t> </a:t>
            </a:r>
            <a:r>
              <a:rPr lang="en-GB" sz="1100" dirty="0" err="1" smtClean="0"/>
              <a:t>ydw</a:t>
            </a:r>
            <a:endParaRPr lang="en-GB" sz="1100" dirty="0" smtClean="0"/>
          </a:p>
          <a:p>
            <a:r>
              <a:rPr lang="en-GB" sz="1100" dirty="0" err="1" smtClean="0"/>
              <a:t>Ydy</a:t>
            </a:r>
            <a:r>
              <a:rPr lang="en-GB" sz="1100" dirty="0" smtClean="0"/>
              <a:t> …?   </a:t>
            </a:r>
            <a:r>
              <a:rPr lang="en-GB" sz="1100" dirty="0" err="1" smtClean="0"/>
              <a:t>Ydy</a:t>
            </a:r>
            <a:r>
              <a:rPr lang="en-GB" sz="1100" dirty="0" smtClean="0"/>
              <a:t> / </a:t>
            </a:r>
            <a:r>
              <a:rPr lang="en-GB" sz="1100" dirty="0" err="1" smtClean="0"/>
              <a:t>Nac</a:t>
            </a:r>
            <a:r>
              <a:rPr lang="en-GB" sz="1100" dirty="0" smtClean="0"/>
              <a:t> </a:t>
            </a:r>
            <a:r>
              <a:rPr lang="en-GB" sz="1100" dirty="0" err="1" smtClean="0"/>
              <a:t>ydy</a:t>
            </a:r>
            <a:endParaRPr lang="en-GB" sz="1100" dirty="0" smtClean="0"/>
          </a:p>
          <a:p>
            <a:r>
              <a:rPr lang="en-GB" sz="1100" dirty="0" err="1" smtClean="0"/>
              <a:t>Oes</a:t>
            </a:r>
            <a:r>
              <a:rPr lang="en-GB" sz="1100" dirty="0" smtClean="0"/>
              <a:t> …?  </a:t>
            </a:r>
            <a:r>
              <a:rPr lang="en-GB" sz="1100" dirty="0" err="1" smtClean="0"/>
              <a:t>Oes</a:t>
            </a:r>
            <a:r>
              <a:rPr lang="en-GB" sz="1100" dirty="0" smtClean="0"/>
              <a:t> / </a:t>
            </a:r>
            <a:r>
              <a:rPr lang="en-GB" sz="1100" dirty="0" err="1" smtClean="0"/>
              <a:t>Nac</a:t>
            </a:r>
            <a:r>
              <a:rPr lang="en-GB" sz="1100" dirty="0" smtClean="0"/>
              <a:t> </a:t>
            </a:r>
            <a:r>
              <a:rPr lang="en-GB" sz="1100" dirty="0" err="1" smtClean="0"/>
              <a:t>oes</a:t>
            </a:r>
            <a:endParaRPr lang="en-GB" sz="1100" dirty="0" smtClean="0"/>
          </a:p>
          <a:p>
            <a:r>
              <a:rPr lang="en-GB" sz="1100" dirty="0" err="1" smtClean="0"/>
              <a:t>Oedd</a:t>
            </a:r>
            <a:r>
              <a:rPr lang="en-GB" sz="1100" dirty="0" smtClean="0"/>
              <a:t> …?  </a:t>
            </a:r>
            <a:r>
              <a:rPr lang="en-GB" sz="1100" dirty="0" err="1" smtClean="0"/>
              <a:t>Oedd</a:t>
            </a:r>
            <a:r>
              <a:rPr lang="en-GB" sz="1100" dirty="0" smtClean="0"/>
              <a:t> / </a:t>
            </a:r>
            <a:r>
              <a:rPr lang="en-GB" sz="1100" dirty="0" err="1" smtClean="0"/>
              <a:t>Nac</a:t>
            </a:r>
            <a:r>
              <a:rPr lang="en-GB" sz="1100" dirty="0" smtClean="0"/>
              <a:t> </a:t>
            </a:r>
            <a:r>
              <a:rPr lang="en-GB" sz="1100" dirty="0" err="1" smtClean="0"/>
              <a:t>oedd</a:t>
            </a:r>
            <a:endParaRPr lang="en-GB" sz="1100" dirty="0" smtClean="0"/>
          </a:p>
          <a:p>
            <a:r>
              <a:rPr lang="en-GB" sz="1100" dirty="0" err="1" smtClean="0"/>
              <a:t>Est</a:t>
            </a:r>
            <a:r>
              <a:rPr lang="en-GB" sz="1100" dirty="0" smtClean="0"/>
              <a:t> </a:t>
            </a:r>
            <a:r>
              <a:rPr lang="en-GB" sz="1100" dirty="0" err="1" smtClean="0"/>
              <a:t>ti</a:t>
            </a:r>
            <a:r>
              <a:rPr lang="en-GB" sz="1100" dirty="0" smtClean="0"/>
              <a:t> …?  Do  /  </a:t>
            </a:r>
            <a:r>
              <a:rPr lang="en-GB" sz="1100" dirty="0" err="1" smtClean="0"/>
              <a:t>Naddo</a:t>
            </a:r>
            <a:endParaRPr lang="en-GB" sz="1100" dirty="0" smtClean="0"/>
          </a:p>
          <a:p>
            <a:r>
              <a:rPr lang="en-GB" sz="1100" dirty="0" err="1" smtClean="0"/>
              <a:t>Chwaraeodd</a:t>
            </a:r>
            <a:r>
              <a:rPr lang="en-GB" sz="1100" dirty="0" smtClean="0"/>
              <a:t> e…?  Do / </a:t>
            </a:r>
            <a:r>
              <a:rPr lang="en-GB" sz="1100" dirty="0" err="1" smtClean="0"/>
              <a:t>Naddo</a:t>
            </a:r>
            <a:endParaRPr lang="en-GB" sz="1100" dirty="0" smtClean="0"/>
          </a:p>
          <a:p>
            <a:r>
              <a:rPr lang="en-GB" sz="1100" dirty="0" err="1" smtClean="0"/>
              <a:t>Fydd</a:t>
            </a:r>
            <a:r>
              <a:rPr lang="en-GB" sz="1100" dirty="0" smtClean="0"/>
              <a:t> …?  </a:t>
            </a:r>
            <a:r>
              <a:rPr lang="en-GB" sz="1100" dirty="0" err="1" smtClean="0"/>
              <a:t>Bydd</a:t>
            </a:r>
            <a:r>
              <a:rPr lang="en-GB" sz="1100" dirty="0" smtClean="0"/>
              <a:t> / Na </a:t>
            </a:r>
            <a:r>
              <a:rPr lang="en-GB" sz="1100" dirty="0" err="1" smtClean="0"/>
              <a:t>fydd</a:t>
            </a:r>
            <a:endParaRPr lang="en-GB" sz="1100" dirty="0" smtClean="0"/>
          </a:p>
          <a:p>
            <a:r>
              <a:rPr lang="en-GB" sz="1100" dirty="0" err="1" smtClean="0"/>
              <a:t>Hoffet</a:t>
            </a:r>
            <a:r>
              <a:rPr lang="en-GB" sz="1100" dirty="0" smtClean="0"/>
              <a:t> </a:t>
            </a:r>
            <a:r>
              <a:rPr lang="en-GB" sz="1100" dirty="0" err="1" smtClean="0"/>
              <a:t>ti</a:t>
            </a:r>
            <a:r>
              <a:rPr lang="en-GB" sz="1100" dirty="0" smtClean="0"/>
              <a:t> …?  </a:t>
            </a:r>
            <a:r>
              <a:rPr lang="en-GB" sz="1100" dirty="0" err="1" smtClean="0"/>
              <a:t>Hoffwn</a:t>
            </a:r>
            <a:r>
              <a:rPr lang="en-GB" sz="1100" dirty="0" smtClean="0"/>
              <a:t> / Na </a:t>
            </a:r>
            <a:r>
              <a:rPr lang="en-GB" sz="1100" dirty="0" err="1" smtClean="0"/>
              <a:t>hoffwn</a:t>
            </a:r>
            <a:endParaRPr lang="en-GB" sz="1100" dirty="0" smtClean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2204864"/>
            <a:ext cx="827584" cy="827584"/>
          </a:xfrm>
          <a:prstGeom prst="rect">
            <a:avLst/>
          </a:prstGeom>
        </p:spPr>
      </p:pic>
      <p:sp>
        <p:nvSpPr>
          <p:cNvPr id="18" name="Vertical Scroll 17"/>
          <p:cNvSpPr/>
          <p:nvPr/>
        </p:nvSpPr>
        <p:spPr>
          <a:xfrm>
            <a:off x="-243840" y="112844"/>
            <a:ext cx="3585203" cy="4324268"/>
          </a:xfrm>
          <a:prstGeom prst="vertic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sz="1200" b="1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en-GB" sz="1200" b="1" dirty="0" err="1" smtClean="0">
                <a:solidFill>
                  <a:schemeClr val="accent1">
                    <a:lumMod val="50000"/>
                  </a:schemeClr>
                </a:solidFill>
              </a:rPr>
              <a:t>Dw</a:t>
            </a:r>
            <a:r>
              <a:rPr lang="en-GB" sz="1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sz="1200" b="1" dirty="0" err="1">
                <a:solidFill>
                  <a:schemeClr val="accent1">
                    <a:lumMod val="50000"/>
                  </a:schemeClr>
                </a:solidFill>
              </a:rPr>
              <a:t>i’n</a:t>
            </a:r>
            <a:r>
              <a:rPr lang="en-GB" sz="1200" b="1" dirty="0">
                <a:solidFill>
                  <a:schemeClr val="accent1">
                    <a:lumMod val="50000"/>
                  </a:schemeClr>
                </a:solidFill>
              </a:rPr>
              <a:t> ___ </a:t>
            </a:r>
            <a:r>
              <a:rPr lang="en-GB" sz="1200" dirty="0">
                <a:solidFill>
                  <a:schemeClr val="accent1">
                    <a:lumMod val="50000"/>
                  </a:schemeClr>
                </a:solidFill>
              </a:rPr>
              <a:t>= I am ______</a:t>
            </a:r>
          </a:p>
          <a:p>
            <a:r>
              <a:rPr lang="en-GB" sz="1200" b="1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en-GB" sz="1200" b="1" dirty="0" err="1" smtClean="0">
                <a:solidFill>
                  <a:schemeClr val="accent1">
                    <a:lumMod val="50000"/>
                  </a:schemeClr>
                </a:solidFill>
              </a:rPr>
              <a:t>Dw</a:t>
            </a:r>
            <a:r>
              <a:rPr lang="en-GB" sz="1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sz="1200" b="1" dirty="0" err="1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en-GB" sz="1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sz="1200" b="1" dirty="0" err="1">
                <a:solidFill>
                  <a:schemeClr val="accent1">
                    <a:lumMod val="50000"/>
                  </a:schemeClr>
                </a:solidFill>
              </a:rPr>
              <a:t>ddim</a:t>
            </a:r>
            <a:r>
              <a:rPr lang="en-GB" sz="1200" b="1" dirty="0">
                <a:solidFill>
                  <a:schemeClr val="accent1">
                    <a:lumMod val="50000"/>
                  </a:schemeClr>
                </a:solidFill>
              </a:rPr>
              <a:t> ____ </a:t>
            </a:r>
            <a:r>
              <a:rPr lang="en-GB" sz="1200" dirty="0">
                <a:solidFill>
                  <a:schemeClr val="accent1">
                    <a:lumMod val="50000"/>
                  </a:schemeClr>
                </a:solidFill>
              </a:rPr>
              <a:t>= I’m not ____</a:t>
            </a:r>
          </a:p>
          <a:p>
            <a:r>
              <a:rPr lang="en-GB" sz="1200" b="1" dirty="0" smtClean="0">
                <a:solidFill>
                  <a:schemeClr val="accent1">
                    <a:lumMod val="50000"/>
                  </a:schemeClr>
                </a:solidFill>
              </a:rPr>
              <a:t>  Mae </a:t>
            </a:r>
            <a:r>
              <a:rPr lang="en-GB" sz="1200" b="1" dirty="0">
                <a:solidFill>
                  <a:schemeClr val="accent1">
                    <a:lumMod val="50000"/>
                  </a:schemeClr>
                </a:solidFill>
              </a:rPr>
              <a:t>___ </a:t>
            </a:r>
            <a:r>
              <a:rPr lang="en-GB" sz="1200" b="1" dirty="0" err="1">
                <a:solidFill>
                  <a:schemeClr val="accent1">
                    <a:lumMod val="50000"/>
                  </a:schemeClr>
                </a:solidFill>
              </a:rPr>
              <a:t>gyda</a:t>
            </a:r>
            <a:r>
              <a:rPr lang="en-GB" sz="1200" b="1" dirty="0">
                <a:solidFill>
                  <a:schemeClr val="accent1">
                    <a:lumMod val="50000"/>
                  </a:schemeClr>
                </a:solidFill>
              </a:rPr>
              <a:t> fi __ </a:t>
            </a:r>
            <a:r>
              <a:rPr lang="en-GB" sz="1200" dirty="0">
                <a:solidFill>
                  <a:schemeClr val="accent1">
                    <a:lumMod val="50000"/>
                  </a:schemeClr>
                </a:solidFill>
              </a:rPr>
              <a:t>= I’ve got </a:t>
            </a:r>
            <a:r>
              <a:rPr lang="en-GB" sz="1200" dirty="0" smtClean="0">
                <a:solidFill>
                  <a:schemeClr val="accent1">
                    <a:lumMod val="50000"/>
                  </a:schemeClr>
                </a:solidFill>
              </a:rPr>
              <a:t>___</a:t>
            </a:r>
          </a:p>
          <a:p>
            <a:r>
              <a:rPr lang="en-GB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sz="1200" b="1" dirty="0" smtClean="0">
                <a:solidFill>
                  <a:schemeClr val="accent1">
                    <a:lumMod val="50000"/>
                  </a:schemeClr>
                </a:solidFill>
              </a:rPr>
              <a:t>Does dim _ </a:t>
            </a:r>
            <a:r>
              <a:rPr lang="en-GB" sz="1200" b="1" dirty="0" err="1" smtClean="0">
                <a:solidFill>
                  <a:schemeClr val="accent1">
                    <a:lumMod val="50000"/>
                  </a:schemeClr>
                </a:solidFill>
              </a:rPr>
              <a:t>gyda</a:t>
            </a:r>
            <a:r>
              <a:rPr lang="en-GB" sz="1200" b="1" dirty="0" smtClean="0">
                <a:solidFill>
                  <a:schemeClr val="accent1">
                    <a:lumMod val="50000"/>
                  </a:schemeClr>
                </a:solidFill>
              </a:rPr>
              <a:t> fi </a:t>
            </a:r>
            <a:r>
              <a:rPr lang="en-GB" sz="1200" dirty="0" smtClean="0">
                <a:solidFill>
                  <a:schemeClr val="accent1">
                    <a:lumMod val="50000"/>
                  </a:schemeClr>
                </a:solidFill>
              </a:rPr>
              <a:t>= I haven’t got _</a:t>
            </a:r>
            <a:endParaRPr lang="en-GB" sz="12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12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sz="1200" b="1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en-GB" sz="1200" b="1" dirty="0" err="1" smtClean="0">
                <a:solidFill>
                  <a:schemeClr val="accent1">
                    <a:lumMod val="50000"/>
                  </a:schemeClr>
                </a:solidFill>
              </a:rPr>
              <a:t>Fy</a:t>
            </a:r>
            <a:r>
              <a:rPr lang="en-GB" sz="1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sz="1200" b="1" dirty="0" err="1">
                <a:solidFill>
                  <a:schemeClr val="accent1">
                    <a:lumMod val="50000"/>
                  </a:schemeClr>
                </a:solidFill>
              </a:rPr>
              <a:t>hoff</a:t>
            </a:r>
            <a:r>
              <a:rPr lang="en-GB" sz="1200" b="1" dirty="0">
                <a:solidFill>
                  <a:schemeClr val="accent1">
                    <a:lumMod val="50000"/>
                  </a:schemeClr>
                </a:solidFill>
              </a:rPr>
              <a:t> _ </a:t>
            </a:r>
            <a:r>
              <a:rPr lang="en-GB" sz="1200" b="1" dirty="0" err="1">
                <a:solidFill>
                  <a:schemeClr val="accent1">
                    <a:lumMod val="50000"/>
                  </a:schemeClr>
                </a:solidFill>
              </a:rPr>
              <a:t>ydy</a:t>
            </a:r>
            <a:r>
              <a:rPr lang="en-GB" sz="1200" b="1" dirty="0">
                <a:solidFill>
                  <a:schemeClr val="accent1">
                    <a:lumMod val="50000"/>
                  </a:schemeClr>
                </a:solidFill>
              </a:rPr>
              <a:t> _ </a:t>
            </a:r>
            <a:endParaRPr lang="en-GB" sz="12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sz="1200" dirty="0" smtClean="0">
                <a:solidFill>
                  <a:schemeClr val="accent1">
                    <a:lumMod val="50000"/>
                  </a:schemeClr>
                </a:solidFill>
              </a:rPr>
              <a:t>  My </a:t>
            </a:r>
            <a:r>
              <a:rPr lang="en-GB" sz="1200" dirty="0">
                <a:solidFill>
                  <a:schemeClr val="accent1">
                    <a:lumMod val="50000"/>
                  </a:schemeClr>
                </a:solidFill>
              </a:rPr>
              <a:t>favourite _ is _</a:t>
            </a:r>
          </a:p>
          <a:p>
            <a:r>
              <a:rPr lang="en-GB" sz="1200" b="1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en-GB" sz="1200" b="1" dirty="0" err="1" smtClean="0">
                <a:solidFill>
                  <a:schemeClr val="accent1">
                    <a:lumMod val="50000"/>
                  </a:schemeClr>
                </a:solidFill>
              </a:rPr>
              <a:t>Mae’n</a:t>
            </a:r>
            <a:r>
              <a:rPr lang="en-GB" sz="1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sz="1200" b="1" dirty="0">
                <a:solidFill>
                  <a:schemeClr val="accent1">
                    <a:lumMod val="50000"/>
                  </a:schemeClr>
                </a:solidFill>
              </a:rPr>
              <a:t>well </a:t>
            </a:r>
            <a:r>
              <a:rPr lang="en-GB" sz="1200" b="1" dirty="0" err="1">
                <a:solidFill>
                  <a:schemeClr val="accent1">
                    <a:lumMod val="50000"/>
                  </a:schemeClr>
                </a:solidFill>
              </a:rPr>
              <a:t>gyda</a:t>
            </a:r>
            <a:r>
              <a:rPr lang="en-GB" sz="1200" b="1" dirty="0">
                <a:solidFill>
                  <a:schemeClr val="accent1">
                    <a:lumMod val="50000"/>
                  </a:schemeClr>
                </a:solidFill>
              </a:rPr>
              <a:t> fi __ </a:t>
            </a:r>
            <a:endParaRPr lang="en-GB" sz="12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sz="1200" dirty="0" smtClean="0">
                <a:solidFill>
                  <a:schemeClr val="accent1">
                    <a:lumMod val="50000"/>
                  </a:schemeClr>
                </a:solidFill>
              </a:rPr>
              <a:t>  I </a:t>
            </a:r>
            <a:r>
              <a:rPr lang="en-GB" sz="1200" dirty="0">
                <a:solidFill>
                  <a:schemeClr val="accent1">
                    <a:lumMod val="50000"/>
                  </a:schemeClr>
                </a:solidFill>
              </a:rPr>
              <a:t>prefer ____</a:t>
            </a:r>
          </a:p>
          <a:p>
            <a:r>
              <a:rPr lang="en-GB" sz="1200" b="1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en-GB" sz="1200" b="1" dirty="0" err="1" smtClean="0">
                <a:solidFill>
                  <a:schemeClr val="accent1">
                    <a:lumMod val="50000"/>
                  </a:schemeClr>
                </a:solidFill>
              </a:rPr>
              <a:t>Mae’n</a:t>
            </a:r>
            <a:r>
              <a:rPr lang="en-GB" sz="1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sz="1200" b="1" dirty="0">
                <a:solidFill>
                  <a:schemeClr val="accent1">
                    <a:lumMod val="50000"/>
                  </a:schemeClr>
                </a:solidFill>
              </a:rPr>
              <a:t>gas </a:t>
            </a:r>
            <a:r>
              <a:rPr lang="en-GB" sz="1200" b="1" dirty="0" err="1">
                <a:solidFill>
                  <a:schemeClr val="accent1">
                    <a:lumMod val="50000"/>
                  </a:schemeClr>
                </a:solidFill>
              </a:rPr>
              <a:t>gyda</a:t>
            </a:r>
            <a:r>
              <a:rPr lang="en-GB" sz="1200" b="1" dirty="0">
                <a:solidFill>
                  <a:schemeClr val="accent1">
                    <a:lumMod val="50000"/>
                  </a:schemeClr>
                </a:solidFill>
              </a:rPr>
              <a:t> fi __</a:t>
            </a:r>
          </a:p>
          <a:p>
            <a:r>
              <a:rPr lang="en-GB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sz="1200" dirty="0" smtClean="0">
                <a:solidFill>
                  <a:schemeClr val="accent1">
                    <a:lumMod val="50000"/>
                  </a:schemeClr>
                </a:solidFill>
              </a:rPr>
              <a:t> I </a:t>
            </a:r>
            <a:r>
              <a:rPr lang="en-GB" sz="1200" dirty="0">
                <a:solidFill>
                  <a:schemeClr val="accent1">
                    <a:lumMod val="50000"/>
                  </a:schemeClr>
                </a:solidFill>
              </a:rPr>
              <a:t>hate ____</a:t>
            </a:r>
          </a:p>
          <a:p>
            <a:endParaRPr lang="en-GB" sz="12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sz="1200" b="1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en-GB" sz="1200" b="1" dirty="0" err="1" smtClean="0">
                <a:solidFill>
                  <a:schemeClr val="accent1">
                    <a:lumMod val="50000"/>
                  </a:schemeClr>
                </a:solidFill>
              </a:rPr>
              <a:t>Es</a:t>
            </a:r>
            <a:r>
              <a:rPr lang="en-GB" sz="1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sz="1200" b="1" dirty="0" err="1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en-GB" sz="1200" b="1" dirty="0">
                <a:solidFill>
                  <a:schemeClr val="accent1">
                    <a:lumMod val="50000"/>
                  </a:schemeClr>
                </a:solidFill>
              </a:rPr>
              <a:t> ____ </a:t>
            </a:r>
            <a:r>
              <a:rPr lang="en-GB" sz="1200" dirty="0">
                <a:solidFill>
                  <a:schemeClr val="accent1">
                    <a:lumMod val="50000"/>
                  </a:schemeClr>
                </a:solidFill>
              </a:rPr>
              <a:t>= I went _____</a:t>
            </a:r>
          </a:p>
          <a:p>
            <a:r>
              <a:rPr lang="en-GB" sz="1200" b="1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en-GB" sz="1200" b="1" dirty="0" err="1" smtClean="0">
                <a:solidFill>
                  <a:schemeClr val="accent1">
                    <a:lumMod val="50000"/>
                  </a:schemeClr>
                </a:solidFill>
              </a:rPr>
              <a:t>Ces</a:t>
            </a:r>
            <a:r>
              <a:rPr lang="en-GB" sz="1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sz="1200" b="1" dirty="0" err="1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en-GB" sz="1200" b="1" dirty="0">
                <a:solidFill>
                  <a:schemeClr val="accent1">
                    <a:lumMod val="50000"/>
                  </a:schemeClr>
                </a:solidFill>
              </a:rPr>
              <a:t> _____ </a:t>
            </a:r>
            <a:r>
              <a:rPr lang="en-GB" sz="1200" dirty="0">
                <a:solidFill>
                  <a:schemeClr val="accent1">
                    <a:lumMod val="50000"/>
                  </a:schemeClr>
                </a:solidFill>
              </a:rPr>
              <a:t>= I had </a:t>
            </a:r>
            <a:r>
              <a:rPr lang="en-GB" sz="1200" dirty="0" smtClean="0">
                <a:solidFill>
                  <a:schemeClr val="accent1">
                    <a:lumMod val="50000"/>
                  </a:schemeClr>
                </a:solidFill>
              </a:rPr>
              <a:t>_____</a:t>
            </a:r>
          </a:p>
          <a:p>
            <a:endParaRPr lang="en-GB" sz="12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sz="1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sz="1200" b="1" dirty="0" err="1" smtClean="0">
                <a:solidFill>
                  <a:schemeClr val="accent1">
                    <a:lumMod val="50000"/>
                  </a:schemeClr>
                </a:solidFill>
              </a:rPr>
              <a:t>Hoffwn</a:t>
            </a:r>
            <a:r>
              <a:rPr lang="en-GB" sz="1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sz="1200" b="1" dirty="0" err="1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en-GB" sz="1200" b="1" dirty="0" smtClean="0">
                <a:solidFill>
                  <a:schemeClr val="accent1">
                    <a:lumMod val="50000"/>
                  </a:schemeClr>
                </a:solidFill>
              </a:rPr>
              <a:t> _ </a:t>
            </a:r>
            <a:r>
              <a:rPr lang="en-GB" sz="1200" dirty="0" smtClean="0">
                <a:solidFill>
                  <a:schemeClr val="accent1">
                    <a:lumMod val="50000"/>
                  </a:schemeClr>
                </a:solidFill>
              </a:rPr>
              <a:t>= I would like __</a:t>
            </a:r>
            <a:endParaRPr lang="en-GB" sz="12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12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sz="1200" b="1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en-GB" sz="1200" b="1" dirty="0" err="1" smtClean="0">
                <a:solidFill>
                  <a:schemeClr val="accent1">
                    <a:lumMod val="50000"/>
                  </a:schemeClr>
                </a:solidFill>
              </a:rPr>
              <a:t>Mae’n</a:t>
            </a:r>
            <a:r>
              <a:rPr lang="en-GB" sz="1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sz="1200" b="1" dirty="0">
                <a:solidFill>
                  <a:schemeClr val="accent1">
                    <a:lumMod val="50000"/>
                  </a:schemeClr>
                </a:solidFill>
              </a:rPr>
              <a:t>_____ </a:t>
            </a:r>
            <a:r>
              <a:rPr lang="en-GB" sz="1200" dirty="0">
                <a:solidFill>
                  <a:schemeClr val="accent1">
                    <a:lumMod val="50000"/>
                  </a:schemeClr>
                </a:solidFill>
              </a:rPr>
              <a:t>= It is _____</a:t>
            </a:r>
          </a:p>
          <a:p>
            <a:r>
              <a:rPr lang="en-GB" sz="1200" b="1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en-GB" sz="1200" b="1" dirty="0" err="1" smtClean="0">
                <a:solidFill>
                  <a:schemeClr val="accent1">
                    <a:lumMod val="50000"/>
                  </a:schemeClr>
                </a:solidFill>
              </a:rPr>
              <a:t>Roedd</a:t>
            </a:r>
            <a:r>
              <a:rPr lang="en-GB" sz="1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sz="1200" b="1" dirty="0" err="1">
                <a:solidFill>
                  <a:schemeClr val="accent1">
                    <a:lumMod val="50000"/>
                  </a:schemeClr>
                </a:solidFill>
              </a:rPr>
              <a:t>yn</a:t>
            </a:r>
            <a:r>
              <a:rPr lang="en-GB" sz="1200" b="1" dirty="0">
                <a:solidFill>
                  <a:schemeClr val="accent1">
                    <a:lumMod val="50000"/>
                  </a:schemeClr>
                </a:solidFill>
              </a:rPr>
              <a:t> ___ </a:t>
            </a:r>
            <a:r>
              <a:rPr lang="en-GB" sz="1200" dirty="0">
                <a:solidFill>
                  <a:schemeClr val="accent1">
                    <a:lumMod val="50000"/>
                  </a:schemeClr>
                </a:solidFill>
              </a:rPr>
              <a:t>= It was ____</a:t>
            </a:r>
            <a:endParaRPr lang="en-US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88231" y="130985"/>
            <a:ext cx="18710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b="1" kern="0" dirty="0" smtClean="0"/>
              <a:t>DEUDDEG DOETH</a:t>
            </a:r>
            <a:endParaRPr lang="en-US" b="1" kern="0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8146" y="1856242"/>
            <a:ext cx="750208" cy="500138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3085602" y="2402502"/>
            <a:ext cx="23762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err="1" smtClean="0"/>
              <a:t>Ble</a:t>
            </a:r>
            <a:r>
              <a:rPr lang="en-GB" sz="1200" dirty="0"/>
              <a:t>? (Where?)  </a:t>
            </a:r>
            <a:r>
              <a:rPr lang="en-GB" sz="1200" dirty="0" err="1"/>
              <a:t>Pwy</a:t>
            </a:r>
            <a:r>
              <a:rPr lang="en-GB" sz="1200" dirty="0"/>
              <a:t>? (Who?)  </a:t>
            </a:r>
            <a:endParaRPr lang="en-GB" sz="1200" dirty="0" smtClean="0"/>
          </a:p>
          <a:p>
            <a:pPr algn="ctr"/>
            <a:r>
              <a:rPr lang="en-GB" sz="1200" dirty="0" err="1" smtClean="0"/>
              <a:t>Sut</a:t>
            </a:r>
            <a:r>
              <a:rPr lang="en-GB" sz="1200" dirty="0"/>
              <a:t>? (How?)   Beth? (What?)  </a:t>
            </a:r>
            <a:endParaRPr lang="en-GB" sz="1200" dirty="0" smtClean="0"/>
          </a:p>
          <a:p>
            <a:pPr algn="ctr"/>
            <a:r>
              <a:rPr lang="en-GB" sz="1200" dirty="0" err="1" smtClean="0"/>
              <a:t>Pryd</a:t>
            </a:r>
            <a:r>
              <a:rPr lang="en-GB" sz="1200" dirty="0"/>
              <a:t>? (When?)  </a:t>
            </a:r>
          </a:p>
          <a:p>
            <a:pPr algn="ctr"/>
            <a:r>
              <a:rPr lang="en-GB" sz="1200" dirty="0"/>
              <a:t>Pam? (Why?)    </a:t>
            </a:r>
            <a:r>
              <a:rPr lang="en-GB" sz="1200" dirty="0" err="1"/>
              <a:t>Sawl</a:t>
            </a:r>
            <a:r>
              <a:rPr lang="en-GB" sz="1200" dirty="0"/>
              <a:t>? (How many?)     Faint </a:t>
            </a:r>
            <a:r>
              <a:rPr lang="en-GB" sz="1200" dirty="0" err="1"/>
              <a:t>o’r</a:t>
            </a:r>
            <a:r>
              <a:rPr lang="en-GB" sz="1200" dirty="0"/>
              <a:t> </a:t>
            </a:r>
            <a:r>
              <a:rPr lang="en-GB" sz="1200" dirty="0" err="1"/>
              <a:t>gloch</a:t>
            </a:r>
            <a:r>
              <a:rPr lang="en-GB" sz="1200" dirty="0"/>
              <a:t>? (What time?)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217" y="6000206"/>
            <a:ext cx="2807802" cy="74427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5" name="Rounded Rectangle 14"/>
          <p:cNvSpPr/>
          <p:nvPr/>
        </p:nvSpPr>
        <p:spPr>
          <a:xfrm>
            <a:off x="165440" y="5736373"/>
            <a:ext cx="2505355" cy="100811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1100" b="1" dirty="0" smtClean="0">
                <a:solidFill>
                  <a:schemeClr val="tx1"/>
                </a:solidFill>
              </a:rPr>
              <a:t>y / yr / ‘r </a:t>
            </a:r>
            <a:r>
              <a:rPr lang="en-GB" sz="1100" dirty="0" smtClean="0">
                <a:solidFill>
                  <a:schemeClr val="tx1"/>
                </a:solidFill>
              </a:rPr>
              <a:t>(the)</a:t>
            </a:r>
          </a:p>
          <a:p>
            <a:pPr marL="400050" indent="-400050">
              <a:buAutoNum type="romanLcPeriod"/>
            </a:pPr>
            <a:r>
              <a:rPr lang="en-GB" sz="1100" dirty="0" smtClean="0">
                <a:solidFill>
                  <a:schemeClr val="tx1"/>
                </a:solidFill>
              </a:rPr>
              <a:t>“y” </a:t>
            </a:r>
            <a:r>
              <a:rPr lang="en-GB" sz="1100" dirty="0">
                <a:solidFill>
                  <a:schemeClr val="tx1"/>
                </a:solidFill>
              </a:rPr>
              <a:t>+</a:t>
            </a:r>
            <a:r>
              <a:rPr lang="en-GB" sz="1100" dirty="0" smtClean="0">
                <a:solidFill>
                  <a:schemeClr val="tx1"/>
                </a:solidFill>
              </a:rPr>
              <a:t> </a:t>
            </a:r>
            <a:r>
              <a:rPr lang="en-GB" sz="1100" dirty="0" err="1" smtClean="0">
                <a:solidFill>
                  <a:schemeClr val="tx1"/>
                </a:solidFill>
              </a:rPr>
              <a:t>cytseiniaid</a:t>
            </a:r>
            <a:r>
              <a:rPr lang="en-GB" sz="1100" dirty="0" smtClean="0">
                <a:solidFill>
                  <a:schemeClr val="tx1"/>
                </a:solidFill>
              </a:rPr>
              <a:t> (consonants)</a:t>
            </a:r>
          </a:p>
          <a:p>
            <a:pPr marL="400050" indent="-400050">
              <a:buAutoNum type="romanLcPeriod"/>
            </a:pPr>
            <a:r>
              <a:rPr lang="en-GB" sz="1100" dirty="0" smtClean="0">
                <a:solidFill>
                  <a:schemeClr val="tx1"/>
                </a:solidFill>
              </a:rPr>
              <a:t>“yr” </a:t>
            </a:r>
            <a:r>
              <a:rPr lang="en-GB" sz="1100" dirty="0">
                <a:solidFill>
                  <a:schemeClr val="tx1"/>
                </a:solidFill>
              </a:rPr>
              <a:t>+</a:t>
            </a:r>
            <a:r>
              <a:rPr lang="en-GB" sz="1100" dirty="0" smtClean="0">
                <a:solidFill>
                  <a:schemeClr val="tx1"/>
                </a:solidFill>
              </a:rPr>
              <a:t> </a:t>
            </a:r>
            <a:r>
              <a:rPr lang="en-GB" sz="1100" dirty="0" err="1" smtClean="0">
                <a:solidFill>
                  <a:schemeClr val="tx1"/>
                </a:solidFill>
              </a:rPr>
              <a:t>llafariaid</a:t>
            </a:r>
            <a:r>
              <a:rPr lang="en-GB" sz="1100" dirty="0" smtClean="0">
                <a:solidFill>
                  <a:schemeClr val="tx1"/>
                </a:solidFill>
              </a:rPr>
              <a:t> (vowels)</a:t>
            </a:r>
          </a:p>
          <a:p>
            <a:pPr marL="400050" indent="-400050">
              <a:buAutoNum type="romanLcPeriod"/>
            </a:pPr>
            <a:r>
              <a:rPr lang="en-GB" sz="1100" dirty="0" smtClean="0">
                <a:solidFill>
                  <a:schemeClr val="tx1"/>
                </a:solidFill>
              </a:rPr>
              <a:t>“ ’r ” </a:t>
            </a:r>
            <a:r>
              <a:rPr lang="en-GB" sz="1100" dirty="0" err="1" smtClean="0">
                <a:solidFill>
                  <a:schemeClr val="tx1"/>
                </a:solidFill>
              </a:rPr>
              <a:t>e.e</a:t>
            </a:r>
            <a:r>
              <a:rPr lang="en-GB" sz="1100" dirty="0" smtClean="0">
                <a:solidFill>
                  <a:schemeClr val="tx1"/>
                </a:solidFill>
              </a:rPr>
              <a:t>.  </a:t>
            </a:r>
            <a:r>
              <a:rPr lang="en-GB" sz="1100" dirty="0" err="1" smtClean="0">
                <a:solidFill>
                  <a:schemeClr val="tx1"/>
                </a:solidFill>
              </a:rPr>
              <a:t>i</a:t>
            </a:r>
            <a:r>
              <a:rPr lang="en-GB" sz="1100" dirty="0" smtClean="0">
                <a:solidFill>
                  <a:schemeClr val="tx1"/>
                </a:solidFill>
              </a:rPr>
              <a:t> y </a:t>
            </a:r>
            <a:r>
              <a:rPr lang="en-GB" sz="1100" dirty="0" err="1" smtClean="0">
                <a:solidFill>
                  <a:schemeClr val="tx1"/>
                </a:solidFill>
              </a:rPr>
              <a:t>dref</a:t>
            </a:r>
            <a:r>
              <a:rPr lang="en-GB" sz="1100" dirty="0" smtClean="0">
                <a:solidFill>
                  <a:schemeClr val="tx1"/>
                </a:solidFill>
              </a:rPr>
              <a:t> &gt; </a:t>
            </a:r>
            <a:r>
              <a:rPr lang="en-GB" sz="1100" dirty="0" err="1">
                <a:solidFill>
                  <a:schemeClr val="tx1"/>
                </a:solidFill>
              </a:rPr>
              <a:t>i</a:t>
            </a:r>
            <a:r>
              <a:rPr lang="en-GB" sz="1100" dirty="0" err="1" smtClean="0">
                <a:solidFill>
                  <a:schemeClr val="tx1"/>
                </a:solidFill>
              </a:rPr>
              <a:t>’r</a:t>
            </a:r>
            <a:r>
              <a:rPr lang="en-GB" sz="1100" dirty="0" smtClean="0">
                <a:solidFill>
                  <a:schemeClr val="tx1"/>
                </a:solidFill>
              </a:rPr>
              <a:t> </a:t>
            </a:r>
            <a:r>
              <a:rPr lang="en-GB" sz="1100" dirty="0" err="1" smtClean="0">
                <a:solidFill>
                  <a:schemeClr val="tx1"/>
                </a:solidFill>
              </a:rPr>
              <a:t>dref</a:t>
            </a:r>
            <a:endParaRPr lang="en-GB" sz="1100" dirty="0" smtClean="0">
              <a:solidFill>
                <a:schemeClr val="tx1"/>
              </a:solidFill>
            </a:endParaRPr>
          </a:p>
          <a:p>
            <a:r>
              <a:rPr lang="en-GB" sz="1100" dirty="0">
                <a:solidFill>
                  <a:schemeClr val="tx1"/>
                </a:solidFill>
              </a:rPr>
              <a:t> </a:t>
            </a:r>
            <a:r>
              <a:rPr lang="en-GB" sz="1100" dirty="0" smtClean="0">
                <a:solidFill>
                  <a:schemeClr val="tx1"/>
                </a:solidFill>
              </a:rPr>
              <a:t>            </a:t>
            </a:r>
            <a:r>
              <a:rPr lang="en-GB" sz="1100" dirty="0" err="1" smtClean="0">
                <a:solidFill>
                  <a:schemeClr val="tx1"/>
                </a:solidFill>
              </a:rPr>
              <a:t>hoffi</a:t>
            </a:r>
            <a:r>
              <a:rPr lang="en-GB" sz="1100" dirty="0" smtClean="0">
                <a:solidFill>
                  <a:schemeClr val="tx1"/>
                </a:solidFill>
              </a:rPr>
              <a:t> y </a:t>
            </a:r>
            <a:r>
              <a:rPr lang="en-GB" sz="1100" dirty="0" err="1" smtClean="0">
                <a:solidFill>
                  <a:schemeClr val="tx1"/>
                </a:solidFill>
              </a:rPr>
              <a:t>ffilm</a:t>
            </a:r>
            <a:r>
              <a:rPr lang="en-GB" sz="1100" dirty="0" smtClean="0">
                <a:solidFill>
                  <a:schemeClr val="tx1"/>
                </a:solidFill>
              </a:rPr>
              <a:t> &gt; </a:t>
            </a:r>
            <a:r>
              <a:rPr lang="en-GB" sz="1100" dirty="0" err="1" smtClean="0">
                <a:solidFill>
                  <a:schemeClr val="tx1"/>
                </a:solidFill>
              </a:rPr>
              <a:t>hoffi’r</a:t>
            </a:r>
            <a:r>
              <a:rPr lang="en-GB" sz="1100" dirty="0" smtClean="0">
                <a:solidFill>
                  <a:schemeClr val="tx1"/>
                </a:solidFill>
              </a:rPr>
              <a:t> </a:t>
            </a:r>
            <a:r>
              <a:rPr lang="en-GB" sz="1100" dirty="0" err="1" smtClean="0">
                <a:solidFill>
                  <a:schemeClr val="tx1"/>
                </a:solidFill>
              </a:rPr>
              <a:t>ffilm</a:t>
            </a:r>
            <a:endParaRPr lang="en-GB" sz="1100" dirty="0" smtClean="0">
              <a:solidFill>
                <a:schemeClr val="tx1"/>
              </a:solidFill>
            </a:endParaRPr>
          </a:p>
          <a:p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3337" y="1813600"/>
            <a:ext cx="1173873" cy="119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71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798272"/>
              </p:ext>
            </p:extLst>
          </p:nvPr>
        </p:nvGraphicFramePr>
        <p:xfrm>
          <a:off x="3410503" y="188640"/>
          <a:ext cx="5724128" cy="1624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58483"/>
                <a:gridCol w="2030989"/>
                <a:gridCol w="1834656"/>
              </a:tblGrid>
              <a:tr h="301388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err="1" smtClean="0"/>
                        <a:t>Amherffaith</a:t>
                      </a:r>
                      <a:endParaRPr lang="en-GB" sz="11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err="1" smtClean="0"/>
                        <a:t>Presennol</a:t>
                      </a:r>
                      <a:r>
                        <a:rPr lang="en-GB" sz="1100" b="1" baseline="0" dirty="0" smtClean="0"/>
                        <a:t> </a:t>
                      </a:r>
                      <a:endParaRPr lang="en-GB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err="1" smtClean="0"/>
                        <a:t>Dyfodol</a:t>
                      </a:r>
                      <a:r>
                        <a:rPr lang="en-GB" sz="1100" b="1" dirty="0" smtClean="0"/>
                        <a:t> </a:t>
                      </a:r>
                      <a:endParaRPr lang="en-GB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323572">
                <a:tc>
                  <a:txBody>
                    <a:bodyPr/>
                    <a:lstStyle/>
                    <a:p>
                      <a:r>
                        <a:rPr lang="en-GB" sz="1100" dirty="0" err="1" smtClean="0"/>
                        <a:t>Roeddwn</a:t>
                      </a:r>
                      <a:r>
                        <a:rPr lang="en-GB" sz="1100" dirty="0" smtClean="0"/>
                        <a:t> </a:t>
                      </a:r>
                      <a:r>
                        <a:rPr lang="en-GB" sz="1100" dirty="0" err="1" smtClean="0"/>
                        <a:t>i’n</a:t>
                      </a:r>
                      <a:r>
                        <a:rPr lang="en-GB" sz="1100" dirty="0" smtClean="0"/>
                        <a:t> = I was</a:t>
                      </a:r>
                    </a:p>
                    <a:p>
                      <a:r>
                        <a:rPr lang="en-GB" sz="1100" dirty="0" err="1" smtClean="0"/>
                        <a:t>Roeddet</a:t>
                      </a:r>
                      <a:r>
                        <a:rPr lang="en-GB" sz="1100" dirty="0" smtClean="0"/>
                        <a:t> </a:t>
                      </a:r>
                      <a:r>
                        <a:rPr lang="en-GB" sz="1100" dirty="0" err="1" smtClean="0"/>
                        <a:t>ti’n</a:t>
                      </a:r>
                      <a:r>
                        <a:rPr lang="en-GB" sz="1100" dirty="0" smtClean="0"/>
                        <a:t> = You were</a:t>
                      </a:r>
                    </a:p>
                    <a:p>
                      <a:r>
                        <a:rPr lang="en-GB" sz="1100" dirty="0" err="1" smtClean="0"/>
                        <a:t>Roedd</a:t>
                      </a:r>
                      <a:r>
                        <a:rPr lang="en-GB" sz="1100" dirty="0" smtClean="0"/>
                        <a:t> </a:t>
                      </a:r>
                      <a:r>
                        <a:rPr lang="en-GB" sz="1100" dirty="0" err="1" smtClean="0"/>
                        <a:t>e’n</a:t>
                      </a:r>
                      <a:r>
                        <a:rPr lang="en-GB" sz="1100" dirty="0" smtClean="0"/>
                        <a:t> = He was</a:t>
                      </a:r>
                    </a:p>
                    <a:p>
                      <a:r>
                        <a:rPr lang="en-GB" sz="1100" dirty="0" err="1" smtClean="0"/>
                        <a:t>Roedd</a:t>
                      </a:r>
                      <a:r>
                        <a:rPr lang="en-GB" sz="1100" dirty="0" smtClean="0"/>
                        <a:t> </a:t>
                      </a:r>
                      <a:r>
                        <a:rPr lang="en-GB" sz="1100" dirty="0" err="1" smtClean="0"/>
                        <a:t>hi’n</a:t>
                      </a:r>
                      <a:r>
                        <a:rPr lang="en-GB" sz="1100" dirty="0" smtClean="0"/>
                        <a:t> = She was</a:t>
                      </a:r>
                    </a:p>
                    <a:p>
                      <a:r>
                        <a:rPr lang="en-GB" sz="1100" dirty="0" err="1" smtClean="0"/>
                        <a:t>Roedden</a:t>
                      </a:r>
                      <a:r>
                        <a:rPr lang="en-GB" sz="1100" dirty="0" smtClean="0"/>
                        <a:t> </a:t>
                      </a:r>
                      <a:r>
                        <a:rPr lang="en-GB" sz="1100" dirty="0" err="1" smtClean="0"/>
                        <a:t>ni’n</a:t>
                      </a:r>
                      <a:r>
                        <a:rPr lang="en-GB" sz="1100" dirty="0" smtClean="0"/>
                        <a:t> = We were</a:t>
                      </a:r>
                    </a:p>
                    <a:p>
                      <a:r>
                        <a:rPr lang="en-GB" sz="1100" dirty="0" err="1" smtClean="0"/>
                        <a:t>Roeddech</a:t>
                      </a:r>
                      <a:r>
                        <a:rPr lang="en-GB" sz="1100" dirty="0" smtClean="0"/>
                        <a:t> </a:t>
                      </a:r>
                      <a:r>
                        <a:rPr lang="en-GB" sz="1100" dirty="0" err="1" smtClean="0"/>
                        <a:t>chi’n</a:t>
                      </a:r>
                      <a:r>
                        <a:rPr lang="en-GB" sz="1100" dirty="0" smtClean="0"/>
                        <a:t> = You were</a:t>
                      </a:r>
                    </a:p>
                    <a:p>
                      <a:r>
                        <a:rPr lang="en-GB" sz="1100" dirty="0" err="1" smtClean="0"/>
                        <a:t>Roedden</a:t>
                      </a:r>
                      <a:r>
                        <a:rPr lang="en-GB" sz="1100" dirty="0" smtClean="0"/>
                        <a:t> </a:t>
                      </a:r>
                      <a:r>
                        <a:rPr lang="en-GB" sz="1100" dirty="0" err="1" smtClean="0"/>
                        <a:t>nhw’n</a:t>
                      </a:r>
                      <a:r>
                        <a:rPr lang="en-GB" sz="1100" dirty="0" smtClean="0"/>
                        <a:t> = They were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err="1" smtClean="0"/>
                        <a:t>Rydw</a:t>
                      </a:r>
                      <a:r>
                        <a:rPr lang="en-GB" sz="1100" dirty="0" smtClean="0"/>
                        <a:t> </a:t>
                      </a:r>
                      <a:r>
                        <a:rPr lang="en-GB" sz="1100" dirty="0" err="1" smtClean="0"/>
                        <a:t>i’n</a:t>
                      </a:r>
                      <a:r>
                        <a:rPr lang="en-GB" sz="1100" dirty="0" smtClean="0"/>
                        <a:t> / </a:t>
                      </a:r>
                      <a:r>
                        <a:rPr lang="en-GB" sz="1100" dirty="0" err="1" smtClean="0"/>
                        <a:t>Dw</a:t>
                      </a:r>
                      <a:r>
                        <a:rPr lang="en-GB" sz="1100" dirty="0" smtClean="0"/>
                        <a:t> </a:t>
                      </a:r>
                      <a:r>
                        <a:rPr lang="en-GB" sz="1100" dirty="0" err="1" smtClean="0"/>
                        <a:t>i’n</a:t>
                      </a:r>
                      <a:r>
                        <a:rPr lang="en-GB" sz="1100" dirty="0" smtClean="0"/>
                        <a:t> / </a:t>
                      </a:r>
                      <a:r>
                        <a:rPr lang="en-GB" sz="1100" dirty="0" err="1" smtClean="0"/>
                        <a:t>Rwyn</a:t>
                      </a:r>
                      <a:r>
                        <a:rPr lang="en-GB" sz="1100" dirty="0" smtClean="0"/>
                        <a:t> = I am</a:t>
                      </a:r>
                    </a:p>
                    <a:p>
                      <a:r>
                        <a:rPr lang="en-GB" sz="1100" dirty="0" err="1" smtClean="0"/>
                        <a:t>Rwyt</a:t>
                      </a:r>
                      <a:r>
                        <a:rPr lang="en-GB" sz="1100" dirty="0" smtClean="0"/>
                        <a:t> </a:t>
                      </a:r>
                      <a:r>
                        <a:rPr lang="en-GB" sz="1100" dirty="0" err="1" smtClean="0"/>
                        <a:t>ti’’n</a:t>
                      </a:r>
                      <a:r>
                        <a:rPr lang="en-GB" sz="1100" dirty="0" smtClean="0"/>
                        <a:t> = You are</a:t>
                      </a:r>
                    </a:p>
                    <a:p>
                      <a:r>
                        <a:rPr lang="en-GB" sz="1100" dirty="0" smtClean="0"/>
                        <a:t>Mae </a:t>
                      </a:r>
                      <a:r>
                        <a:rPr lang="en-GB" sz="1100" dirty="0" err="1" smtClean="0"/>
                        <a:t>e’n</a:t>
                      </a:r>
                      <a:r>
                        <a:rPr lang="en-GB" sz="1100" dirty="0" smtClean="0"/>
                        <a:t> = He is</a:t>
                      </a:r>
                    </a:p>
                    <a:p>
                      <a:r>
                        <a:rPr lang="en-GB" sz="1100" dirty="0" smtClean="0"/>
                        <a:t>Mae </a:t>
                      </a:r>
                      <a:r>
                        <a:rPr lang="en-GB" sz="1100" dirty="0" err="1" smtClean="0"/>
                        <a:t>hi’n</a:t>
                      </a:r>
                      <a:r>
                        <a:rPr lang="en-GB" sz="1100" dirty="0" smtClean="0"/>
                        <a:t> = She is</a:t>
                      </a:r>
                    </a:p>
                    <a:p>
                      <a:r>
                        <a:rPr lang="en-GB" sz="1100" dirty="0" err="1" smtClean="0"/>
                        <a:t>Rydyn</a:t>
                      </a:r>
                      <a:r>
                        <a:rPr lang="en-GB" sz="1100" dirty="0" smtClean="0"/>
                        <a:t> </a:t>
                      </a:r>
                      <a:r>
                        <a:rPr lang="en-GB" sz="1100" dirty="0" err="1" smtClean="0"/>
                        <a:t>ni’n</a:t>
                      </a:r>
                      <a:r>
                        <a:rPr lang="en-GB" sz="1100" dirty="0" smtClean="0"/>
                        <a:t> = We are</a:t>
                      </a:r>
                    </a:p>
                    <a:p>
                      <a:r>
                        <a:rPr lang="en-GB" sz="1100" dirty="0" err="1" smtClean="0"/>
                        <a:t>Rydych</a:t>
                      </a:r>
                      <a:r>
                        <a:rPr lang="en-GB" sz="1100" dirty="0" smtClean="0"/>
                        <a:t> </a:t>
                      </a:r>
                      <a:r>
                        <a:rPr lang="en-GB" sz="1100" dirty="0" err="1" smtClean="0"/>
                        <a:t>chi’n</a:t>
                      </a:r>
                      <a:r>
                        <a:rPr lang="en-GB" sz="1100" dirty="0" smtClean="0"/>
                        <a:t> = You are</a:t>
                      </a:r>
                    </a:p>
                    <a:p>
                      <a:r>
                        <a:rPr lang="en-GB" sz="1100" dirty="0" err="1" smtClean="0"/>
                        <a:t>Maen</a:t>
                      </a:r>
                      <a:r>
                        <a:rPr lang="en-GB" sz="1100" dirty="0" smtClean="0"/>
                        <a:t> </a:t>
                      </a:r>
                      <a:r>
                        <a:rPr lang="en-GB" sz="1100" dirty="0" err="1" smtClean="0"/>
                        <a:t>nhw’n</a:t>
                      </a:r>
                      <a:r>
                        <a:rPr lang="en-GB" sz="1100" dirty="0" smtClean="0"/>
                        <a:t> = They are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err="1" smtClean="0"/>
                        <a:t>Bydda</a:t>
                      </a:r>
                      <a:r>
                        <a:rPr lang="en-GB" sz="1100" baseline="0" dirty="0" smtClean="0"/>
                        <a:t> </a:t>
                      </a:r>
                      <a:r>
                        <a:rPr lang="en-GB" sz="1100" baseline="0" dirty="0" err="1" smtClean="0"/>
                        <a:t>i’n</a:t>
                      </a:r>
                      <a:r>
                        <a:rPr lang="en-GB" sz="1100" baseline="0" dirty="0" smtClean="0"/>
                        <a:t> = I will be</a:t>
                      </a:r>
                    </a:p>
                    <a:p>
                      <a:r>
                        <a:rPr lang="en-GB" sz="1100" baseline="0" dirty="0" err="1" smtClean="0"/>
                        <a:t>Byddi</a:t>
                      </a:r>
                      <a:r>
                        <a:rPr lang="en-GB" sz="1100" baseline="0" dirty="0" smtClean="0"/>
                        <a:t> </a:t>
                      </a:r>
                      <a:r>
                        <a:rPr lang="en-GB" sz="1100" baseline="0" dirty="0" err="1" smtClean="0"/>
                        <a:t>di’n</a:t>
                      </a:r>
                      <a:r>
                        <a:rPr lang="en-GB" sz="1100" baseline="0" dirty="0" smtClean="0"/>
                        <a:t> = You will be</a:t>
                      </a:r>
                    </a:p>
                    <a:p>
                      <a:r>
                        <a:rPr lang="en-GB" sz="1100" baseline="0" dirty="0" err="1" smtClean="0"/>
                        <a:t>Bydd</a:t>
                      </a:r>
                      <a:r>
                        <a:rPr lang="en-GB" sz="1100" baseline="0" dirty="0" smtClean="0"/>
                        <a:t> </a:t>
                      </a:r>
                      <a:r>
                        <a:rPr lang="en-GB" sz="1100" baseline="0" dirty="0" err="1" smtClean="0"/>
                        <a:t>e’n</a:t>
                      </a:r>
                      <a:r>
                        <a:rPr lang="en-GB" sz="1100" baseline="0" dirty="0" smtClean="0"/>
                        <a:t> = He will be</a:t>
                      </a:r>
                    </a:p>
                    <a:p>
                      <a:r>
                        <a:rPr lang="en-GB" sz="1100" baseline="0" dirty="0" err="1" smtClean="0"/>
                        <a:t>Bydd</a:t>
                      </a:r>
                      <a:r>
                        <a:rPr lang="en-GB" sz="1100" baseline="0" dirty="0" smtClean="0"/>
                        <a:t> </a:t>
                      </a:r>
                      <a:r>
                        <a:rPr lang="en-GB" sz="1100" baseline="0" dirty="0" err="1" smtClean="0"/>
                        <a:t>hi’n</a:t>
                      </a:r>
                      <a:r>
                        <a:rPr lang="en-GB" sz="1100" baseline="0" dirty="0" smtClean="0"/>
                        <a:t> = She will be</a:t>
                      </a:r>
                    </a:p>
                    <a:p>
                      <a:r>
                        <a:rPr lang="en-GB" sz="1100" baseline="0" dirty="0" err="1" smtClean="0"/>
                        <a:t>Byddwn</a:t>
                      </a:r>
                      <a:r>
                        <a:rPr lang="en-GB" sz="1100" baseline="0" dirty="0" smtClean="0"/>
                        <a:t> </a:t>
                      </a:r>
                      <a:r>
                        <a:rPr lang="en-GB" sz="1100" baseline="0" dirty="0" err="1" smtClean="0"/>
                        <a:t>ni’n</a:t>
                      </a:r>
                      <a:r>
                        <a:rPr lang="en-GB" sz="1100" baseline="0" dirty="0" smtClean="0"/>
                        <a:t> = We will be</a:t>
                      </a:r>
                    </a:p>
                    <a:p>
                      <a:r>
                        <a:rPr lang="en-GB" sz="1100" baseline="0" dirty="0" err="1" smtClean="0"/>
                        <a:t>Byddwch</a:t>
                      </a:r>
                      <a:r>
                        <a:rPr lang="en-GB" sz="1100" baseline="0" dirty="0" smtClean="0"/>
                        <a:t> </a:t>
                      </a:r>
                      <a:r>
                        <a:rPr lang="en-GB" sz="1100" baseline="0" dirty="0" err="1" smtClean="0"/>
                        <a:t>chi’n</a:t>
                      </a:r>
                      <a:r>
                        <a:rPr lang="en-GB" sz="1100" baseline="0" dirty="0" smtClean="0"/>
                        <a:t> = You will be</a:t>
                      </a:r>
                    </a:p>
                    <a:p>
                      <a:r>
                        <a:rPr lang="en-GB" sz="1100" baseline="0" dirty="0" err="1" smtClean="0"/>
                        <a:t>Byddan</a:t>
                      </a:r>
                      <a:r>
                        <a:rPr lang="en-GB" sz="1100" baseline="0" dirty="0" smtClean="0"/>
                        <a:t> </a:t>
                      </a:r>
                      <a:r>
                        <a:rPr lang="en-GB" sz="1100" baseline="0" dirty="0" err="1" smtClean="0"/>
                        <a:t>nhw’n</a:t>
                      </a:r>
                      <a:r>
                        <a:rPr lang="en-GB" sz="1100" baseline="0" dirty="0" smtClean="0"/>
                        <a:t> = They will be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3117307" y="1920025"/>
          <a:ext cx="3254893" cy="15172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4653"/>
                <a:gridCol w="1008112"/>
                <a:gridCol w="1152128"/>
              </a:tblGrid>
              <a:tr h="305657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/>
                        <a:t>?     ?     ?</a:t>
                      </a:r>
                      <a:r>
                        <a:rPr lang="en-GB" sz="1100" b="1" baseline="0" dirty="0" smtClean="0"/>
                        <a:t>     ?</a:t>
                      </a:r>
                      <a:endParaRPr lang="en-GB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/>
                        <a:t>?     ?      ?     ?</a:t>
                      </a:r>
                      <a:endParaRPr lang="en-GB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/>
                        <a:t>?     ?     ?     ?</a:t>
                      </a:r>
                      <a:endParaRPr lang="en-GB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184588">
                <a:tc>
                  <a:txBody>
                    <a:bodyPr/>
                    <a:lstStyle/>
                    <a:p>
                      <a:r>
                        <a:rPr lang="en-GB" sz="1050" dirty="0" err="1" smtClean="0"/>
                        <a:t>Oeddwn</a:t>
                      </a:r>
                      <a:r>
                        <a:rPr lang="en-GB" sz="1050" dirty="0" smtClean="0"/>
                        <a:t> </a:t>
                      </a:r>
                      <a:r>
                        <a:rPr lang="en-GB" sz="1050" dirty="0" err="1" smtClean="0"/>
                        <a:t>i</a:t>
                      </a:r>
                      <a:r>
                        <a:rPr lang="en-GB" sz="1050" dirty="0" smtClean="0"/>
                        <a:t>? </a:t>
                      </a:r>
                    </a:p>
                    <a:p>
                      <a:r>
                        <a:rPr lang="en-GB" sz="1050" dirty="0" err="1" smtClean="0"/>
                        <a:t>Oeddet</a:t>
                      </a:r>
                      <a:r>
                        <a:rPr lang="en-GB" sz="1050" dirty="0" smtClean="0"/>
                        <a:t> </a:t>
                      </a:r>
                      <a:r>
                        <a:rPr lang="en-GB" sz="1050" dirty="0" err="1" smtClean="0"/>
                        <a:t>ti’n</a:t>
                      </a:r>
                      <a:r>
                        <a:rPr lang="en-GB" sz="1050" baseline="0" dirty="0" smtClean="0"/>
                        <a:t> </a:t>
                      </a:r>
                      <a:r>
                        <a:rPr lang="en-GB" sz="1050" dirty="0" smtClean="0"/>
                        <a:t>? </a:t>
                      </a:r>
                    </a:p>
                    <a:p>
                      <a:r>
                        <a:rPr lang="en-GB" sz="1050" dirty="0" err="1" smtClean="0"/>
                        <a:t>Oedd</a:t>
                      </a:r>
                      <a:r>
                        <a:rPr lang="en-GB" sz="1050" dirty="0" smtClean="0"/>
                        <a:t> </a:t>
                      </a:r>
                      <a:r>
                        <a:rPr lang="en-GB" sz="1050" dirty="0" err="1" smtClean="0"/>
                        <a:t>e’n</a:t>
                      </a:r>
                      <a:r>
                        <a:rPr lang="en-GB" sz="1050" dirty="0" smtClean="0"/>
                        <a:t> </a:t>
                      </a:r>
                    </a:p>
                    <a:p>
                      <a:r>
                        <a:rPr lang="en-GB" sz="1050" dirty="0" err="1" smtClean="0"/>
                        <a:t>Oedd</a:t>
                      </a:r>
                      <a:r>
                        <a:rPr lang="en-GB" sz="1050" baseline="0" dirty="0" smtClean="0"/>
                        <a:t> </a:t>
                      </a:r>
                      <a:r>
                        <a:rPr lang="en-GB" sz="1050" dirty="0" err="1" smtClean="0"/>
                        <a:t>hi’n</a:t>
                      </a:r>
                      <a:r>
                        <a:rPr lang="en-GB" sz="1050" dirty="0" smtClean="0"/>
                        <a:t>? </a:t>
                      </a:r>
                    </a:p>
                    <a:p>
                      <a:r>
                        <a:rPr lang="en-GB" sz="1050" dirty="0" err="1" smtClean="0"/>
                        <a:t>Oedden</a:t>
                      </a:r>
                      <a:r>
                        <a:rPr lang="en-GB" sz="1050" dirty="0" smtClean="0"/>
                        <a:t> </a:t>
                      </a:r>
                      <a:r>
                        <a:rPr lang="en-GB" sz="1050" dirty="0" err="1" smtClean="0"/>
                        <a:t>ni</a:t>
                      </a:r>
                      <a:r>
                        <a:rPr lang="en-GB" sz="1050" dirty="0" smtClean="0"/>
                        <a:t>?</a:t>
                      </a:r>
                    </a:p>
                    <a:p>
                      <a:r>
                        <a:rPr lang="en-GB" sz="1050" dirty="0" err="1" smtClean="0"/>
                        <a:t>Oeddech</a:t>
                      </a:r>
                      <a:r>
                        <a:rPr lang="en-GB" sz="1050" baseline="0" dirty="0" smtClean="0"/>
                        <a:t> chi?</a:t>
                      </a:r>
                    </a:p>
                    <a:p>
                      <a:r>
                        <a:rPr lang="en-GB" sz="1050" baseline="0" dirty="0" err="1" smtClean="0"/>
                        <a:t>Oedden</a:t>
                      </a:r>
                      <a:r>
                        <a:rPr lang="en-GB" sz="1050" baseline="0" dirty="0" smtClean="0"/>
                        <a:t> </a:t>
                      </a:r>
                      <a:r>
                        <a:rPr lang="en-GB" sz="1050" baseline="0" dirty="0" err="1" smtClean="0"/>
                        <a:t>nhw</a:t>
                      </a:r>
                      <a:r>
                        <a:rPr lang="en-GB" sz="1050" baseline="0" dirty="0" smtClean="0"/>
                        <a:t>?</a:t>
                      </a:r>
                      <a:endParaRPr lang="en-GB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 err="1" smtClean="0"/>
                        <a:t>Ydw</a:t>
                      </a:r>
                      <a:r>
                        <a:rPr lang="en-GB" sz="1050" dirty="0" smtClean="0"/>
                        <a:t> </a:t>
                      </a:r>
                      <a:r>
                        <a:rPr lang="en-GB" sz="1050" dirty="0" err="1" smtClean="0"/>
                        <a:t>i</a:t>
                      </a:r>
                      <a:r>
                        <a:rPr lang="en-GB" sz="1050" dirty="0" smtClean="0"/>
                        <a:t> …? </a:t>
                      </a:r>
                    </a:p>
                    <a:p>
                      <a:r>
                        <a:rPr lang="en-GB" sz="1050" dirty="0" err="1" smtClean="0"/>
                        <a:t>Wyt</a:t>
                      </a:r>
                      <a:r>
                        <a:rPr lang="en-GB" sz="1050" dirty="0" smtClean="0"/>
                        <a:t> </a:t>
                      </a:r>
                      <a:r>
                        <a:rPr lang="en-GB" sz="1050" dirty="0" err="1" smtClean="0"/>
                        <a:t>ti’n</a:t>
                      </a:r>
                      <a:r>
                        <a:rPr lang="en-GB" sz="1050" dirty="0" smtClean="0"/>
                        <a:t> ...? </a:t>
                      </a:r>
                    </a:p>
                    <a:p>
                      <a:r>
                        <a:rPr lang="en-GB" sz="1050" dirty="0" err="1" smtClean="0"/>
                        <a:t>Ydy</a:t>
                      </a:r>
                      <a:r>
                        <a:rPr lang="en-GB" sz="1050" dirty="0" smtClean="0"/>
                        <a:t> e ...? </a:t>
                      </a:r>
                    </a:p>
                    <a:p>
                      <a:r>
                        <a:rPr lang="en-GB" sz="1050" dirty="0" err="1" smtClean="0"/>
                        <a:t>Ydy</a:t>
                      </a:r>
                      <a:r>
                        <a:rPr lang="en-GB" sz="1050" dirty="0" smtClean="0"/>
                        <a:t> hi ...? </a:t>
                      </a:r>
                    </a:p>
                    <a:p>
                      <a:r>
                        <a:rPr lang="en-GB" sz="1050" dirty="0" err="1" smtClean="0"/>
                        <a:t>Ydyn</a:t>
                      </a:r>
                      <a:r>
                        <a:rPr lang="en-GB" sz="1050" baseline="0" dirty="0" smtClean="0"/>
                        <a:t> </a:t>
                      </a:r>
                      <a:r>
                        <a:rPr lang="en-GB" sz="1050" baseline="0" dirty="0" err="1" smtClean="0"/>
                        <a:t>ni</a:t>
                      </a:r>
                      <a:r>
                        <a:rPr lang="en-GB" sz="1050" baseline="0" dirty="0" smtClean="0"/>
                        <a:t> …? </a:t>
                      </a:r>
                    </a:p>
                    <a:p>
                      <a:r>
                        <a:rPr lang="en-GB" sz="1050" baseline="0" dirty="0" err="1" smtClean="0"/>
                        <a:t>Ydych</a:t>
                      </a:r>
                      <a:r>
                        <a:rPr lang="en-GB" sz="1050" baseline="0" dirty="0" smtClean="0"/>
                        <a:t> chi …? </a:t>
                      </a:r>
                    </a:p>
                    <a:p>
                      <a:r>
                        <a:rPr lang="en-GB" sz="1050" baseline="0" dirty="0" err="1" smtClean="0"/>
                        <a:t>Ydyn</a:t>
                      </a:r>
                      <a:r>
                        <a:rPr lang="en-GB" sz="1050" baseline="0" dirty="0" smtClean="0"/>
                        <a:t> </a:t>
                      </a:r>
                      <a:r>
                        <a:rPr lang="en-GB" sz="1050" baseline="0" dirty="0" err="1" smtClean="0"/>
                        <a:t>nhw</a:t>
                      </a:r>
                      <a:r>
                        <a:rPr lang="en-GB" sz="1050" baseline="0" dirty="0" smtClean="0"/>
                        <a:t>…?  </a:t>
                      </a:r>
                      <a:endParaRPr lang="en-GB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 err="1" smtClean="0"/>
                        <a:t>Fydda</a:t>
                      </a:r>
                      <a:r>
                        <a:rPr lang="en-GB" sz="1050" dirty="0" smtClean="0"/>
                        <a:t> </a:t>
                      </a:r>
                      <a:r>
                        <a:rPr lang="en-GB" sz="1050" dirty="0" err="1" smtClean="0"/>
                        <a:t>i’n</a:t>
                      </a:r>
                      <a:r>
                        <a:rPr lang="en-GB" sz="1050" dirty="0" smtClean="0"/>
                        <a:t> …? </a:t>
                      </a:r>
                    </a:p>
                    <a:p>
                      <a:r>
                        <a:rPr lang="en-GB" sz="1050" dirty="0" err="1" smtClean="0"/>
                        <a:t>Fyddi</a:t>
                      </a:r>
                      <a:r>
                        <a:rPr lang="en-GB" sz="1050" dirty="0" smtClean="0"/>
                        <a:t> </a:t>
                      </a:r>
                      <a:r>
                        <a:rPr lang="en-GB" sz="1050" dirty="0" err="1" smtClean="0"/>
                        <a:t>di’n</a:t>
                      </a:r>
                      <a:r>
                        <a:rPr lang="en-GB" sz="1050" dirty="0" smtClean="0"/>
                        <a:t> …?</a:t>
                      </a:r>
                    </a:p>
                    <a:p>
                      <a:r>
                        <a:rPr lang="en-GB" sz="1050" dirty="0" err="1" smtClean="0"/>
                        <a:t>Fydd</a:t>
                      </a:r>
                      <a:r>
                        <a:rPr lang="en-GB" sz="1050" dirty="0" smtClean="0"/>
                        <a:t> e …?</a:t>
                      </a:r>
                    </a:p>
                    <a:p>
                      <a:r>
                        <a:rPr lang="en-GB" sz="1050" dirty="0" err="1" smtClean="0"/>
                        <a:t>Fydd</a:t>
                      </a:r>
                      <a:r>
                        <a:rPr lang="en-GB" sz="1050" dirty="0" smtClean="0"/>
                        <a:t> hi …?</a:t>
                      </a:r>
                    </a:p>
                    <a:p>
                      <a:r>
                        <a:rPr lang="en-GB" sz="1050" dirty="0" err="1" smtClean="0"/>
                        <a:t>Fyddwn</a:t>
                      </a:r>
                      <a:r>
                        <a:rPr lang="en-GB" sz="1050" baseline="0" dirty="0" smtClean="0"/>
                        <a:t> </a:t>
                      </a:r>
                      <a:r>
                        <a:rPr lang="en-GB" sz="1050" baseline="0" dirty="0" err="1" smtClean="0"/>
                        <a:t>ni</a:t>
                      </a:r>
                      <a:r>
                        <a:rPr lang="en-GB" sz="1050" baseline="0" dirty="0" smtClean="0"/>
                        <a:t> …?</a:t>
                      </a:r>
                    </a:p>
                    <a:p>
                      <a:r>
                        <a:rPr lang="en-GB" sz="1050" baseline="0" dirty="0" err="1" smtClean="0"/>
                        <a:t>Fyddech</a:t>
                      </a:r>
                      <a:r>
                        <a:rPr lang="en-GB" sz="1050" baseline="0" dirty="0" smtClean="0"/>
                        <a:t> chi …?</a:t>
                      </a:r>
                    </a:p>
                    <a:p>
                      <a:r>
                        <a:rPr lang="en-GB" sz="1050" baseline="0" dirty="0" err="1" smtClean="0"/>
                        <a:t>Fyddan</a:t>
                      </a:r>
                      <a:r>
                        <a:rPr lang="en-GB" sz="1050" baseline="0" dirty="0" smtClean="0"/>
                        <a:t> </a:t>
                      </a:r>
                      <a:r>
                        <a:rPr lang="en-GB" sz="1050" baseline="0" dirty="0" err="1" smtClean="0"/>
                        <a:t>nhw</a:t>
                      </a:r>
                      <a:r>
                        <a:rPr lang="en-GB" sz="1050" baseline="0" dirty="0" smtClean="0"/>
                        <a:t> …?  </a:t>
                      </a:r>
                      <a:endParaRPr lang="en-GB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997" y="5067431"/>
            <a:ext cx="800366" cy="813380"/>
          </a:xfrm>
          <a:prstGeom prst="rect">
            <a:avLst/>
          </a:prstGeom>
        </p:spPr>
      </p:pic>
      <p:sp>
        <p:nvSpPr>
          <p:cNvPr id="14" name="Rounded Rectangle 13"/>
          <p:cNvSpPr/>
          <p:nvPr/>
        </p:nvSpPr>
        <p:spPr>
          <a:xfrm rot="21243903">
            <a:off x="182267" y="3907386"/>
            <a:ext cx="2855249" cy="127101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a / ac </a:t>
            </a:r>
            <a:r>
              <a:rPr lang="en-GB" sz="1100" dirty="0" smtClean="0">
                <a:solidFill>
                  <a:schemeClr val="tx1"/>
                </a:solidFill>
              </a:rPr>
              <a:t>(and)</a:t>
            </a:r>
          </a:p>
          <a:p>
            <a:pPr marL="285750" indent="-285750">
              <a:buAutoNum type="romanLcPeriod"/>
            </a:pPr>
            <a:r>
              <a:rPr lang="en-GB" sz="1100" dirty="0" smtClean="0">
                <a:solidFill>
                  <a:schemeClr val="tx1"/>
                </a:solidFill>
              </a:rPr>
              <a:t>“a” </a:t>
            </a:r>
            <a:r>
              <a:rPr lang="en-GB" sz="1100" dirty="0" err="1" smtClean="0">
                <a:solidFill>
                  <a:schemeClr val="tx1"/>
                </a:solidFill>
              </a:rPr>
              <a:t>cyn</a:t>
            </a:r>
            <a:r>
              <a:rPr lang="en-GB" sz="1100" dirty="0" smtClean="0">
                <a:solidFill>
                  <a:schemeClr val="tx1"/>
                </a:solidFill>
              </a:rPr>
              <a:t> </a:t>
            </a:r>
            <a:r>
              <a:rPr lang="en-GB" sz="1100" dirty="0" err="1" smtClean="0">
                <a:solidFill>
                  <a:schemeClr val="tx1"/>
                </a:solidFill>
              </a:rPr>
              <a:t>cytseiniaid</a:t>
            </a:r>
            <a:r>
              <a:rPr lang="en-GB" sz="1100" dirty="0" smtClean="0">
                <a:solidFill>
                  <a:schemeClr val="tx1"/>
                </a:solidFill>
              </a:rPr>
              <a:t> (consonants)</a:t>
            </a:r>
          </a:p>
          <a:p>
            <a:pPr marL="285750" indent="-285750">
              <a:buAutoNum type="romanLcPeriod"/>
            </a:pPr>
            <a:r>
              <a:rPr lang="en-GB" sz="1100" dirty="0" smtClean="0">
                <a:solidFill>
                  <a:schemeClr val="tx1"/>
                </a:solidFill>
              </a:rPr>
              <a:t>“ac” </a:t>
            </a:r>
            <a:r>
              <a:rPr lang="en-GB" sz="1100" dirty="0" err="1" smtClean="0">
                <a:solidFill>
                  <a:schemeClr val="tx1"/>
                </a:solidFill>
              </a:rPr>
              <a:t>cyn</a:t>
            </a:r>
            <a:r>
              <a:rPr lang="en-GB" sz="1100" dirty="0" smtClean="0">
                <a:solidFill>
                  <a:schemeClr val="tx1"/>
                </a:solidFill>
              </a:rPr>
              <a:t> </a:t>
            </a:r>
            <a:r>
              <a:rPr lang="en-GB" sz="1100" dirty="0" err="1" smtClean="0">
                <a:solidFill>
                  <a:schemeClr val="tx1"/>
                </a:solidFill>
              </a:rPr>
              <a:t>llafariaid</a:t>
            </a:r>
            <a:r>
              <a:rPr lang="en-GB" sz="1100" dirty="0" smtClean="0">
                <a:solidFill>
                  <a:schemeClr val="tx1"/>
                </a:solidFill>
              </a:rPr>
              <a:t> (vowels)</a:t>
            </a:r>
          </a:p>
          <a:p>
            <a:pPr marL="285750" indent="-285750">
              <a:buAutoNum type="romanLcPeriod"/>
            </a:pPr>
            <a:r>
              <a:rPr lang="en-GB" sz="1100" dirty="0" smtClean="0">
                <a:solidFill>
                  <a:schemeClr val="tx1"/>
                </a:solidFill>
              </a:rPr>
              <a:t>“ac” </a:t>
            </a:r>
            <a:r>
              <a:rPr lang="en-GB" sz="1100" dirty="0" err="1" smtClean="0">
                <a:solidFill>
                  <a:schemeClr val="tx1"/>
                </a:solidFill>
              </a:rPr>
              <a:t>cyn</a:t>
            </a:r>
            <a:r>
              <a:rPr lang="en-GB" sz="1100" dirty="0" smtClean="0">
                <a:solidFill>
                  <a:schemeClr val="tx1"/>
                </a:solidFill>
              </a:rPr>
              <a:t> “</a:t>
            </a:r>
            <a:r>
              <a:rPr lang="en-GB" sz="1100" dirty="0" err="1" smtClean="0">
                <a:solidFill>
                  <a:schemeClr val="tx1"/>
                </a:solidFill>
              </a:rPr>
              <a:t>mae</a:t>
            </a:r>
            <a:r>
              <a:rPr lang="en-GB" sz="1100" dirty="0" smtClean="0">
                <a:solidFill>
                  <a:schemeClr val="tx1"/>
                </a:solidFill>
              </a:rPr>
              <a:t>” </a:t>
            </a:r>
            <a:r>
              <a:rPr lang="en-GB" sz="1100" dirty="0" err="1" smtClean="0">
                <a:solidFill>
                  <a:schemeClr val="tx1"/>
                </a:solidFill>
              </a:rPr>
              <a:t>e.e</a:t>
            </a:r>
            <a:r>
              <a:rPr lang="en-GB" sz="1100" dirty="0" smtClean="0">
                <a:solidFill>
                  <a:schemeClr val="tx1"/>
                </a:solidFill>
              </a:rPr>
              <a:t>. ac </a:t>
            </a:r>
            <a:r>
              <a:rPr lang="en-GB" sz="1100" dirty="0" err="1" smtClean="0">
                <a:solidFill>
                  <a:schemeClr val="tx1"/>
                </a:solidFill>
              </a:rPr>
              <a:t>mae</a:t>
            </a:r>
            <a:r>
              <a:rPr lang="en-GB" sz="1100" dirty="0" smtClean="0">
                <a:solidFill>
                  <a:schemeClr val="tx1"/>
                </a:solidFill>
              </a:rPr>
              <a:t> ...</a:t>
            </a:r>
          </a:p>
          <a:p>
            <a:pPr marL="285750" indent="-285750">
              <a:buAutoNum type="romanLcPeriod"/>
            </a:pPr>
            <a:r>
              <a:rPr lang="en-GB" sz="1100" dirty="0" smtClean="0">
                <a:solidFill>
                  <a:schemeClr val="tx1"/>
                </a:solidFill>
              </a:rPr>
              <a:t> </a:t>
            </a:r>
            <a:r>
              <a:rPr lang="en-GB" sz="1100" dirty="0" err="1" smtClean="0">
                <a:solidFill>
                  <a:schemeClr val="tx1"/>
                </a:solidFill>
              </a:rPr>
              <a:t>treiglad</a:t>
            </a:r>
            <a:r>
              <a:rPr lang="en-GB" sz="1100" dirty="0" smtClean="0">
                <a:solidFill>
                  <a:schemeClr val="tx1"/>
                </a:solidFill>
              </a:rPr>
              <a:t> (mutation) = “a” + </a:t>
            </a:r>
            <a:r>
              <a:rPr lang="en-GB" sz="1100" dirty="0" err="1" smtClean="0">
                <a:solidFill>
                  <a:schemeClr val="tx1"/>
                </a:solidFill>
              </a:rPr>
              <a:t>t,c</a:t>
            </a:r>
            <a:r>
              <a:rPr lang="en-GB" sz="1100" dirty="0" smtClean="0">
                <a:solidFill>
                  <a:schemeClr val="tx1"/>
                </a:solidFill>
              </a:rPr>
              <a:t>, </a:t>
            </a:r>
            <a:r>
              <a:rPr lang="en-GB" sz="1100" dirty="0" err="1" smtClean="0">
                <a:solidFill>
                  <a:schemeClr val="tx1"/>
                </a:solidFill>
              </a:rPr>
              <a:t>neu</a:t>
            </a:r>
            <a:r>
              <a:rPr lang="en-GB" sz="1100" dirty="0" smtClean="0">
                <a:solidFill>
                  <a:schemeClr val="tx1"/>
                </a:solidFill>
              </a:rPr>
              <a:t> p</a:t>
            </a:r>
          </a:p>
          <a:p>
            <a:pPr marL="285750" indent="-285750"/>
            <a:r>
              <a:rPr lang="en-GB" sz="1100" dirty="0">
                <a:solidFill>
                  <a:schemeClr val="tx1"/>
                </a:solidFill>
              </a:rPr>
              <a:t>	</a:t>
            </a:r>
            <a:r>
              <a:rPr lang="en-GB" sz="1100" dirty="0" smtClean="0">
                <a:solidFill>
                  <a:schemeClr val="tx1"/>
                </a:solidFill>
              </a:rPr>
              <a:t>t&gt; </a:t>
            </a:r>
            <a:r>
              <a:rPr lang="en-GB" sz="1100" dirty="0" err="1" smtClean="0">
                <a:solidFill>
                  <a:schemeClr val="tx1"/>
                </a:solidFill>
              </a:rPr>
              <a:t>th</a:t>
            </a:r>
            <a:r>
              <a:rPr lang="en-GB" sz="1100" dirty="0" smtClean="0">
                <a:solidFill>
                  <a:schemeClr val="tx1"/>
                </a:solidFill>
              </a:rPr>
              <a:t>     c &gt; </a:t>
            </a:r>
            <a:r>
              <a:rPr lang="en-GB" sz="1100" dirty="0" err="1" smtClean="0">
                <a:solidFill>
                  <a:schemeClr val="tx1"/>
                </a:solidFill>
              </a:rPr>
              <a:t>ch</a:t>
            </a:r>
            <a:r>
              <a:rPr lang="en-GB" sz="1100" dirty="0" smtClean="0">
                <a:solidFill>
                  <a:schemeClr val="tx1"/>
                </a:solidFill>
              </a:rPr>
              <a:t>     p &gt; ph</a:t>
            </a:r>
          </a:p>
          <a:p>
            <a:pPr marL="285750" indent="-285750"/>
            <a:r>
              <a:rPr lang="en-GB" sz="1100" dirty="0">
                <a:solidFill>
                  <a:schemeClr val="tx1"/>
                </a:solidFill>
              </a:rPr>
              <a:t>	</a:t>
            </a:r>
            <a:r>
              <a:rPr lang="en-GB" sz="1100" dirty="0" err="1" smtClean="0">
                <a:solidFill>
                  <a:schemeClr val="tx1"/>
                </a:solidFill>
              </a:rPr>
              <a:t>e.e</a:t>
            </a:r>
            <a:r>
              <a:rPr lang="en-GB" sz="1100" dirty="0" smtClean="0">
                <a:solidFill>
                  <a:schemeClr val="tx1"/>
                </a:solidFill>
              </a:rPr>
              <a:t>. pen a </a:t>
            </a:r>
            <a:r>
              <a:rPr lang="en-GB" sz="1100" dirty="0" err="1" smtClean="0">
                <a:solidFill>
                  <a:schemeClr val="tx1"/>
                </a:solidFill>
              </a:rPr>
              <a:t>phensil</a:t>
            </a:r>
            <a:r>
              <a:rPr lang="en-GB" sz="1100" dirty="0" smtClean="0">
                <a:solidFill>
                  <a:schemeClr val="tx1"/>
                </a:solidFill>
              </a:rPr>
              <a:t>, </a:t>
            </a:r>
            <a:r>
              <a:rPr lang="en-GB" sz="1100" dirty="0" err="1" smtClean="0">
                <a:solidFill>
                  <a:schemeClr val="tx1"/>
                </a:solidFill>
              </a:rPr>
              <a:t>ci</a:t>
            </a:r>
            <a:r>
              <a:rPr lang="en-GB" sz="1100" dirty="0" smtClean="0">
                <a:solidFill>
                  <a:schemeClr val="tx1"/>
                </a:solidFill>
              </a:rPr>
              <a:t> a </a:t>
            </a:r>
            <a:r>
              <a:rPr lang="en-GB" sz="1100" dirty="0" err="1" smtClean="0">
                <a:solidFill>
                  <a:schemeClr val="tx1"/>
                </a:solidFill>
              </a:rPr>
              <a:t>chath</a:t>
            </a:r>
            <a:endParaRPr lang="en-GB" sz="1100" dirty="0">
              <a:solidFill>
                <a:schemeClr val="tx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3332394" y="4869160"/>
          <a:ext cx="5751000" cy="881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7586"/>
                <a:gridCol w="1584176"/>
                <a:gridCol w="1008112"/>
                <a:gridCol w="2031126"/>
              </a:tblGrid>
              <a:tr h="293752">
                <a:tc>
                  <a:txBody>
                    <a:bodyPr/>
                    <a:lstStyle/>
                    <a:p>
                      <a:r>
                        <a:rPr lang="en-GB" sz="1100" b="0" dirty="0" smtClean="0">
                          <a:solidFill>
                            <a:schemeClr val="tx1"/>
                          </a:solidFill>
                        </a:rPr>
                        <a:t>am (at)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dirty="0" smtClean="0">
                          <a:solidFill>
                            <a:schemeClr val="tx1"/>
                          </a:solidFill>
                        </a:rPr>
                        <a:t>am</a:t>
                      </a:r>
                      <a:r>
                        <a:rPr lang="en-GB" sz="1100" b="0" dirty="0" smtClean="0">
                          <a:solidFill>
                            <a:schemeClr val="tx1"/>
                          </a:solidFill>
                        </a:rPr>
                        <a:t> bump </a:t>
                      </a:r>
                      <a:r>
                        <a:rPr lang="en-GB" sz="1100" b="0" dirty="0" err="1" smtClean="0">
                          <a:solidFill>
                            <a:schemeClr val="tx1"/>
                          </a:solidFill>
                        </a:rPr>
                        <a:t>o’r</a:t>
                      </a:r>
                      <a:r>
                        <a:rPr lang="en-GB" sz="11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100" b="0" dirty="0" err="1" smtClean="0">
                          <a:solidFill>
                            <a:schemeClr val="tx1"/>
                          </a:solidFill>
                        </a:rPr>
                        <a:t>gloch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0" dirty="0" err="1" smtClean="0">
                          <a:solidFill>
                            <a:schemeClr val="tx1"/>
                          </a:solidFill>
                        </a:rPr>
                        <a:t>ar</a:t>
                      </a:r>
                      <a:r>
                        <a:rPr lang="en-GB" sz="1100" b="0" dirty="0" smtClean="0">
                          <a:solidFill>
                            <a:schemeClr val="tx1"/>
                          </a:solidFill>
                        </a:rPr>
                        <a:t> (on)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dirty="0" err="1" smtClean="0">
                          <a:solidFill>
                            <a:schemeClr val="tx1"/>
                          </a:solidFill>
                        </a:rPr>
                        <a:t>ar</a:t>
                      </a:r>
                      <a:r>
                        <a:rPr lang="en-GB" sz="11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100" b="0" dirty="0" err="1" smtClean="0">
                          <a:solidFill>
                            <a:schemeClr val="tx1"/>
                          </a:solidFill>
                        </a:rPr>
                        <a:t>Ebrill</a:t>
                      </a:r>
                      <a:r>
                        <a:rPr lang="en-GB" sz="11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100" b="0" dirty="0" err="1" smtClean="0">
                          <a:solidFill>
                            <a:schemeClr val="tx1"/>
                          </a:solidFill>
                        </a:rPr>
                        <a:t>deg</a:t>
                      </a:r>
                      <a:r>
                        <a:rPr lang="en-GB" sz="1100" b="0" dirty="0" smtClean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GB" sz="1100" b="1" dirty="0" err="1" smtClean="0">
                          <a:solidFill>
                            <a:schemeClr val="tx1"/>
                          </a:solidFill>
                        </a:rPr>
                        <a:t>ar</a:t>
                      </a:r>
                      <a:r>
                        <a:rPr lang="en-GB" sz="1100" b="0" dirty="0" smtClean="0">
                          <a:solidFill>
                            <a:schemeClr val="tx1"/>
                          </a:solidFill>
                        </a:rPr>
                        <a:t> Fai un </a:t>
                      </a:r>
                      <a:r>
                        <a:rPr lang="en-GB" sz="1100" b="0" dirty="0" err="1" smtClean="0">
                          <a:solidFill>
                            <a:schemeClr val="tx1"/>
                          </a:solidFill>
                        </a:rPr>
                        <a:t>deg</a:t>
                      </a:r>
                      <a:r>
                        <a:rPr lang="en-GB" sz="11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100" b="0" dirty="0" err="1" smtClean="0">
                          <a:solidFill>
                            <a:schemeClr val="tx1"/>
                          </a:solidFill>
                        </a:rPr>
                        <a:t>naw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3752">
                <a:tc>
                  <a:txBody>
                    <a:bodyPr/>
                    <a:lstStyle/>
                    <a:p>
                      <a:r>
                        <a:rPr lang="en-GB" sz="1100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 (to) / o (from)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</a:rPr>
                        <a:t>Lundain</a:t>
                      </a:r>
                      <a:r>
                        <a:rPr lang="en-GB" sz="11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100" b="1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GB" sz="11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</a:rPr>
                        <a:t>Gaerdydd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err="1" smtClean="0">
                          <a:solidFill>
                            <a:schemeClr val="tx1"/>
                          </a:solidFill>
                        </a:rPr>
                        <a:t>yn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 (in)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err="1" smtClean="0">
                          <a:solidFill>
                            <a:schemeClr val="tx1"/>
                          </a:solidFill>
                        </a:rPr>
                        <a:t>siopa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100" b="1" baseline="0" dirty="0" err="1" smtClean="0">
                          <a:solidFill>
                            <a:schemeClr val="tx1"/>
                          </a:solidFill>
                        </a:rPr>
                        <a:t>y</a:t>
                      </a:r>
                      <a:r>
                        <a:rPr lang="en-GB" sz="1100" b="1" dirty="0" err="1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</a:rPr>
                        <a:t>Abertawe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3752">
                <a:tc>
                  <a:txBody>
                    <a:bodyPr/>
                    <a:lstStyle/>
                    <a:p>
                      <a:r>
                        <a:rPr lang="en-GB" sz="1100" dirty="0" err="1" smtClean="0">
                          <a:solidFill>
                            <a:schemeClr val="tx1"/>
                          </a:solidFill>
                        </a:rPr>
                        <a:t>gyda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 (with)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dirty="0" err="1" smtClean="0">
                          <a:solidFill>
                            <a:schemeClr val="tx1"/>
                          </a:solidFill>
                        </a:rPr>
                        <a:t>gyda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</a:rPr>
                        <a:t>ffrindiau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err="1" smtClean="0">
                          <a:solidFill>
                            <a:schemeClr val="tx1"/>
                          </a:solidFill>
                        </a:rPr>
                        <a:t>mewn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 (in a)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err="1" smtClean="0">
                          <a:solidFill>
                            <a:schemeClr val="tx1"/>
                          </a:solidFill>
                        </a:rPr>
                        <a:t>byw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100" b="1" dirty="0" err="1" smtClean="0">
                          <a:solidFill>
                            <a:schemeClr val="tx1"/>
                          </a:solidFill>
                        </a:rPr>
                        <a:t>mewn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</a:rPr>
                        <a:t>fflat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92149" y="3573016"/>
            <a:ext cx="2938686" cy="1107996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b="1" dirty="0" smtClean="0"/>
              <a:t>__</a:t>
            </a:r>
            <a:r>
              <a:rPr lang="en-GB" sz="1100" b="1" dirty="0" err="1" smtClean="0"/>
              <a:t>ais</a:t>
            </a:r>
            <a:r>
              <a:rPr lang="en-GB" sz="1100" b="1" dirty="0" smtClean="0"/>
              <a:t> </a:t>
            </a:r>
            <a:r>
              <a:rPr lang="en-GB" sz="1100" b="1" dirty="0" err="1" smtClean="0"/>
              <a:t>i</a:t>
            </a:r>
            <a:r>
              <a:rPr lang="en-GB" sz="1100" b="1" dirty="0" smtClean="0"/>
              <a:t>      __odd e / hi    __on </a:t>
            </a:r>
            <a:r>
              <a:rPr lang="en-GB" sz="1100" b="1" dirty="0" err="1" smtClean="0"/>
              <a:t>ni</a:t>
            </a:r>
            <a:r>
              <a:rPr lang="en-GB" sz="1100" b="1" dirty="0"/>
              <a:t>  </a:t>
            </a:r>
            <a:r>
              <a:rPr lang="en-GB" sz="1100" b="1" dirty="0" smtClean="0"/>
              <a:t> _on </a:t>
            </a:r>
            <a:r>
              <a:rPr lang="en-GB" sz="1100" b="1" dirty="0" err="1" smtClean="0"/>
              <a:t>nhw</a:t>
            </a:r>
            <a:endParaRPr lang="en-GB" sz="1100" b="1" dirty="0" smtClean="0"/>
          </a:p>
          <a:p>
            <a:endParaRPr lang="en-GB" sz="1100" dirty="0" smtClean="0"/>
          </a:p>
          <a:p>
            <a:r>
              <a:rPr lang="en-GB" sz="1100" dirty="0" err="1" smtClean="0"/>
              <a:t>Gwyli</a:t>
            </a:r>
            <a:r>
              <a:rPr lang="en-GB" sz="1100" b="1" u="sng" dirty="0" err="1" smtClean="0"/>
              <a:t>ais</a:t>
            </a:r>
            <a:r>
              <a:rPr lang="en-GB" sz="1100" b="1" u="sng" dirty="0" smtClean="0"/>
              <a:t> </a:t>
            </a:r>
            <a:r>
              <a:rPr lang="en-GB" sz="1100" b="1" u="sng" dirty="0" err="1" smtClean="0"/>
              <a:t>i</a:t>
            </a:r>
            <a:r>
              <a:rPr lang="en-GB" sz="1100" b="1" u="sng" dirty="0" smtClean="0"/>
              <a:t> </a:t>
            </a:r>
            <a:r>
              <a:rPr lang="en-GB" sz="1100" dirty="0" smtClean="0"/>
              <a:t>= I watched</a:t>
            </a:r>
          </a:p>
          <a:p>
            <a:r>
              <a:rPr lang="en-GB" sz="1100" dirty="0" err="1" smtClean="0"/>
              <a:t>Mwynheu</a:t>
            </a:r>
            <a:r>
              <a:rPr lang="en-GB" sz="1100" b="1" u="sng" dirty="0" err="1" smtClean="0"/>
              <a:t>odd</a:t>
            </a:r>
            <a:r>
              <a:rPr lang="en-GB" sz="1100" b="1" u="sng" dirty="0" smtClean="0"/>
              <a:t> e</a:t>
            </a:r>
            <a:r>
              <a:rPr lang="en-GB" sz="1100" dirty="0" smtClean="0"/>
              <a:t> = He enjoyed</a:t>
            </a:r>
          </a:p>
          <a:p>
            <a:r>
              <a:rPr lang="en-GB" sz="1100" dirty="0" err="1" smtClean="0"/>
              <a:t>Chwarae</a:t>
            </a:r>
            <a:r>
              <a:rPr lang="en-GB" sz="1100" b="1" u="sng" dirty="0" err="1" smtClean="0"/>
              <a:t>on</a:t>
            </a:r>
            <a:r>
              <a:rPr lang="en-GB" sz="1100" b="1" u="sng" dirty="0" smtClean="0"/>
              <a:t> </a:t>
            </a:r>
            <a:r>
              <a:rPr lang="en-GB" sz="1100" b="1" u="sng" dirty="0" err="1" smtClean="0"/>
              <a:t>ni</a:t>
            </a:r>
            <a:r>
              <a:rPr lang="en-GB" sz="1100" b="1" u="sng" dirty="0" smtClean="0"/>
              <a:t> </a:t>
            </a:r>
            <a:r>
              <a:rPr lang="en-GB" sz="1100" dirty="0" smtClean="0"/>
              <a:t>= We played</a:t>
            </a:r>
            <a:endParaRPr lang="en-GB" sz="1100" dirty="0"/>
          </a:p>
          <a:p>
            <a:r>
              <a:rPr lang="en-GB" sz="1100" dirty="0" err="1" smtClean="0"/>
              <a:t>Aeth</a:t>
            </a:r>
            <a:r>
              <a:rPr lang="en-GB" sz="1100" dirty="0" smtClean="0"/>
              <a:t> e / hi = He / she went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28184" y="3573016"/>
            <a:ext cx="2664296" cy="110799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dirty="0" err="1" smtClean="0"/>
              <a:t>Hoff</a:t>
            </a:r>
            <a:r>
              <a:rPr lang="en-GB" sz="1100" b="1" dirty="0" err="1" smtClean="0"/>
              <a:t>ai</a:t>
            </a:r>
            <a:r>
              <a:rPr lang="en-GB" sz="1100" dirty="0" smtClean="0"/>
              <a:t> e / hi = He she would like</a:t>
            </a:r>
          </a:p>
          <a:p>
            <a:r>
              <a:rPr lang="en-GB" sz="1100" dirty="0" err="1" smtClean="0"/>
              <a:t>Dyl</a:t>
            </a:r>
            <a:r>
              <a:rPr lang="en-GB" sz="1100" b="1" dirty="0" err="1" smtClean="0"/>
              <a:t>ai</a:t>
            </a:r>
            <a:r>
              <a:rPr lang="en-GB" sz="1100" dirty="0" smtClean="0"/>
              <a:t> e / hi = He / he should</a:t>
            </a:r>
          </a:p>
          <a:p>
            <a:r>
              <a:rPr lang="en-GB" sz="1100" dirty="0" err="1" smtClean="0"/>
              <a:t>Bas</a:t>
            </a:r>
            <a:r>
              <a:rPr lang="en-GB" sz="1100" b="1" dirty="0" err="1" smtClean="0"/>
              <a:t>ai</a:t>
            </a:r>
            <a:r>
              <a:rPr lang="en-GB" sz="1100" dirty="0" smtClean="0"/>
              <a:t> e / hi = He / she would</a:t>
            </a:r>
          </a:p>
          <a:p>
            <a:endParaRPr lang="en-GB" sz="1100" dirty="0"/>
          </a:p>
          <a:p>
            <a:r>
              <a:rPr lang="en-GB" sz="1100" dirty="0" err="1" smtClean="0"/>
              <a:t>Hoff</a:t>
            </a:r>
            <a:r>
              <a:rPr lang="en-GB" sz="1100" b="1" dirty="0" err="1" smtClean="0"/>
              <a:t>en</a:t>
            </a:r>
            <a:r>
              <a:rPr lang="en-GB" sz="1100" dirty="0" smtClean="0"/>
              <a:t> </a:t>
            </a:r>
            <a:r>
              <a:rPr lang="en-GB" sz="1100" dirty="0" err="1" smtClean="0"/>
              <a:t>ni</a:t>
            </a:r>
            <a:r>
              <a:rPr lang="en-GB" sz="1100" dirty="0" smtClean="0"/>
              <a:t> / </a:t>
            </a:r>
            <a:r>
              <a:rPr lang="en-GB" sz="1100" dirty="0" err="1" smtClean="0"/>
              <a:t>Dylen</a:t>
            </a:r>
            <a:r>
              <a:rPr lang="en-GB" sz="1100" dirty="0" smtClean="0"/>
              <a:t> </a:t>
            </a:r>
            <a:r>
              <a:rPr lang="en-GB" sz="1100" dirty="0" err="1" smtClean="0"/>
              <a:t>ni</a:t>
            </a:r>
            <a:r>
              <a:rPr lang="en-GB" sz="1100" dirty="0" smtClean="0"/>
              <a:t> / </a:t>
            </a:r>
            <a:r>
              <a:rPr lang="en-GB" sz="1100" dirty="0" err="1" smtClean="0"/>
              <a:t>Basen</a:t>
            </a:r>
            <a:r>
              <a:rPr lang="en-GB" sz="1100" dirty="0" smtClean="0"/>
              <a:t> </a:t>
            </a:r>
            <a:r>
              <a:rPr lang="en-GB" sz="1100" dirty="0" err="1" smtClean="0"/>
              <a:t>ni</a:t>
            </a:r>
            <a:endParaRPr lang="en-GB" sz="1100" dirty="0"/>
          </a:p>
          <a:p>
            <a:r>
              <a:rPr lang="en-GB" sz="1100" dirty="0" err="1" smtClean="0"/>
              <a:t>Hoff</a:t>
            </a:r>
            <a:r>
              <a:rPr lang="en-GB" sz="1100" b="1" dirty="0" err="1" smtClean="0"/>
              <a:t>en</a:t>
            </a:r>
            <a:r>
              <a:rPr lang="en-GB" sz="1100" b="1" dirty="0" smtClean="0"/>
              <a:t> </a:t>
            </a:r>
            <a:r>
              <a:rPr lang="en-GB" sz="1100" dirty="0" err="1" smtClean="0"/>
              <a:t>nhw</a:t>
            </a:r>
            <a:r>
              <a:rPr lang="en-GB" sz="1100" dirty="0" smtClean="0"/>
              <a:t> / </a:t>
            </a:r>
            <a:r>
              <a:rPr lang="en-GB" sz="1100" dirty="0" err="1" smtClean="0"/>
              <a:t>Dylen</a:t>
            </a:r>
            <a:r>
              <a:rPr lang="en-GB" sz="1100" dirty="0" smtClean="0"/>
              <a:t> </a:t>
            </a:r>
            <a:r>
              <a:rPr lang="en-GB" sz="1100" dirty="0" err="1" smtClean="0"/>
              <a:t>nhw</a:t>
            </a:r>
            <a:r>
              <a:rPr lang="en-GB" sz="1100" dirty="0" smtClean="0"/>
              <a:t> / </a:t>
            </a:r>
            <a:r>
              <a:rPr lang="en-GB" sz="1100" dirty="0" err="1" smtClean="0"/>
              <a:t>Basen</a:t>
            </a:r>
            <a:r>
              <a:rPr lang="en-GB" sz="1100" dirty="0" smtClean="0"/>
              <a:t> </a:t>
            </a:r>
            <a:r>
              <a:rPr lang="en-GB" sz="1100" dirty="0" err="1" smtClean="0"/>
              <a:t>nhw</a:t>
            </a:r>
            <a:endParaRPr lang="en-GB" sz="1100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/>
          </p:nvPr>
        </p:nvGraphicFramePr>
        <p:xfrm>
          <a:off x="2822019" y="5880811"/>
          <a:ext cx="6128887" cy="863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247"/>
                <a:gridCol w="432048"/>
                <a:gridCol w="432048"/>
                <a:gridCol w="648072"/>
                <a:gridCol w="792088"/>
                <a:gridCol w="864096"/>
                <a:gridCol w="936104"/>
                <a:gridCol w="792088"/>
                <a:gridCol w="864096"/>
              </a:tblGrid>
              <a:tr h="28761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un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err="1" smtClean="0">
                          <a:solidFill>
                            <a:schemeClr val="tx1"/>
                          </a:solidFill>
                        </a:rPr>
                        <a:t>dau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tri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err="1" smtClean="0">
                          <a:solidFill>
                            <a:schemeClr val="tx1"/>
                          </a:solidFill>
                        </a:rPr>
                        <a:t>pedwar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un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</a:rPr>
                        <a:t>deg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 un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un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</a:rPr>
                        <a:t>deg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</a:rPr>
                        <a:t>dau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un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</a:rPr>
                        <a:t>deg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</a:rPr>
                        <a:t> pump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err="1" smtClean="0">
                          <a:solidFill>
                            <a:schemeClr val="tx1"/>
                          </a:solidFill>
                        </a:rPr>
                        <a:t>dau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</a:rPr>
                        <a:t>ddeg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err="1" smtClean="0">
                          <a:solidFill>
                            <a:schemeClr val="tx1"/>
                          </a:solidFill>
                        </a:rPr>
                        <a:t>pum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</a:rPr>
                        <a:t>deg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err="1" smtClean="0">
                          <a:solidFill>
                            <a:schemeClr val="tx1"/>
                          </a:solidFill>
                        </a:rPr>
                        <a:t>dwy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err="1" smtClean="0">
                          <a:solidFill>
                            <a:schemeClr val="tx1"/>
                          </a:solidFill>
                        </a:rPr>
                        <a:t>tair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err="1" smtClean="0">
                          <a:solidFill>
                            <a:schemeClr val="tx1"/>
                          </a:solidFill>
                        </a:rPr>
                        <a:t>pedair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un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</a:rPr>
                        <a:t>ar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</a:rPr>
                        <a:t>ddeg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err="1" smtClean="0">
                          <a:solidFill>
                            <a:schemeClr val="tx1"/>
                          </a:solidFill>
                        </a:rPr>
                        <a:t>deuddeg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err="1" smtClean="0">
                          <a:solidFill>
                            <a:schemeClr val="tx1"/>
                          </a:solidFill>
                        </a:rPr>
                        <a:t>pymtheg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err="1" smtClean="0">
                          <a:solidFill>
                            <a:schemeClr val="tx1"/>
                          </a:solidFill>
                        </a:rPr>
                        <a:t>ugain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err="1" smtClean="0">
                          <a:solidFill>
                            <a:schemeClr val="tx1"/>
                          </a:solidFill>
                        </a:rPr>
                        <a:t>hanner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 cant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516216" y="1988840"/>
            <a:ext cx="26277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/>
              <a:t>Wyt</a:t>
            </a:r>
            <a:r>
              <a:rPr lang="en-GB" sz="1100" dirty="0" smtClean="0"/>
              <a:t> </a:t>
            </a:r>
            <a:r>
              <a:rPr lang="en-GB" sz="1100" dirty="0" err="1" smtClean="0"/>
              <a:t>ti’n</a:t>
            </a:r>
            <a:r>
              <a:rPr lang="en-GB" sz="1100" dirty="0" smtClean="0"/>
              <a:t> …?    </a:t>
            </a:r>
            <a:r>
              <a:rPr lang="en-GB" sz="1100" dirty="0" err="1" smtClean="0"/>
              <a:t>Ydw</a:t>
            </a:r>
            <a:r>
              <a:rPr lang="en-GB" sz="1100" dirty="0" smtClean="0"/>
              <a:t> / </a:t>
            </a:r>
            <a:r>
              <a:rPr lang="en-GB" sz="1100" dirty="0" err="1" smtClean="0"/>
              <a:t>Nac</a:t>
            </a:r>
            <a:r>
              <a:rPr lang="en-GB" sz="1100" dirty="0" smtClean="0"/>
              <a:t> </a:t>
            </a:r>
            <a:r>
              <a:rPr lang="en-GB" sz="1100" dirty="0" err="1" smtClean="0"/>
              <a:t>ydw</a:t>
            </a:r>
            <a:endParaRPr lang="en-GB" sz="1100" dirty="0" smtClean="0"/>
          </a:p>
          <a:p>
            <a:r>
              <a:rPr lang="en-GB" sz="1100" dirty="0" err="1" smtClean="0"/>
              <a:t>Ydy</a:t>
            </a:r>
            <a:r>
              <a:rPr lang="en-GB" sz="1100" dirty="0" smtClean="0"/>
              <a:t> …?   </a:t>
            </a:r>
            <a:r>
              <a:rPr lang="en-GB" sz="1100" dirty="0" err="1" smtClean="0"/>
              <a:t>Ydy</a:t>
            </a:r>
            <a:r>
              <a:rPr lang="en-GB" sz="1100" dirty="0" smtClean="0"/>
              <a:t> / </a:t>
            </a:r>
            <a:r>
              <a:rPr lang="en-GB" sz="1100" dirty="0" err="1" smtClean="0"/>
              <a:t>Nac</a:t>
            </a:r>
            <a:r>
              <a:rPr lang="en-GB" sz="1100" dirty="0" smtClean="0"/>
              <a:t> </a:t>
            </a:r>
            <a:r>
              <a:rPr lang="en-GB" sz="1100" dirty="0" err="1" smtClean="0"/>
              <a:t>ydy</a:t>
            </a:r>
            <a:endParaRPr lang="en-GB" sz="1100" dirty="0" smtClean="0"/>
          </a:p>
          <a:p>
            <a:r>
              <a:rPr lang="en-GB" sz="1100" dirty="0" err="1" smtClean="0"/>
              <a:t>Oes</a:t>
            </a:r>
            <a:r>
              <a:rPr lang="en-GB" sz="1100" dirty="0" smtClean="0"/>
              <a:t> …?  </a:t>
            </a:r>
            <a:r>
              <a:rPr lang="en-GB" sz="1100" dirty="0" err="1" smtClean="0"/>
              <a:t>Oes</a:t>
            </a:r>
            <a:r>
              <a:rPr lang="en-GB" sz="1100" dirty="0" smtClean="0"/>
              <a:t> / </a:t>
            </a:r>
            <a:r>
              <a:rPr lang="en-GB" sz="1100" dirty="0" err="1" smtClean="0"/>
              <a:t>Nac</a:t>
            </a:r>
            <a:r>
              <a:rPr lang="en-GB" sz="1100" dirty="0" smtClean="0"/>
              <a:t> </a:t>
            </a:r>
            <a:r>
              <a:rPr lang="en-GB" sz="1100" dirty="0" err="1" smtClean="0"/>
              <a:t>oes</a:t>
            </a:r>
            <a:endParaRPr lang="en-GB" sz="1100" dirty="0" smtClean="0"/>
          </a:p>
          <a:p>
            <a:r>
              <a:rPr lang="en-GB" sz="1100" dirty="0" err="1" smtClean="0"/>
              <a:t>Oedd</a:t>
            </a:r>
            <a:r>
              <a:rPr lang="en-GB" sz="1100" dirty="0" smtClean="0"/>
              <a:t> …?  </a:t>
            </a:r>
            <a:r>
              <a:rPr lang="en-GB" sz="1100" dirty="0" err="1" smtClean="0"/>
              <a:t>Oedd</a:t>
            </a:r>
            <a:r>
              <a:rPr lang="en-GB" sz="1100" dirty="0" smtClean="0"/>
              <a:t> / </a:t>
            </a:r>
            <a:r>
              <a:rPr lang="en-GB" sz="1100" dirty="0" err="1" smtClean="0"/>
              <a:t>Nac</a:t>
            </a:r>
            <a:r>
              <a:rPr lang="en-GB" sz="1100" dirty="0" smtClean="0"/>
              <a:t> </a:t>
            </a:r>
            <a:r>
              <a:rPr lang="en-GB" sz="1100" dirty="0" err="1" smtClean="0"/>
              <a:t>oedd</a:t>
            </a:r>
            <a:endParaRPr lang="en-GB" sz="1100" dirty="0" smtClean="0"/>
          </a:p>
          <a:p>
            <a:r>
              <a:rPr lang="en-GB" sz="1100" dirty="0" err="1" smtClean="0"/>
              <a:t>Est</a:t>
            </a:r>
            <a:r>
              <a:rPr lang="en-GB" sz="1100" dirty="0" smtClean="0"/>
              <a:t> </a:t>
            </a:r>
            <a:r>
              <a:rPr lang="en-GB" sz="1100" dirty="0" err="1" smtClean="0"/>
              <a:t>ti</a:t>
            </a:r>
            <a:r>
              <a:rPr lang="en-GB" sz="1100" dirty="0" smtClean="0"/>
              <a:t> …?  Do  /  </a:t>
            </a:r>
            <a:r>
              <a:rPr lang="en-GB" sz="1100" dirty="0" err="1" smtClean="0"/>
              <a:t>Naddo</a:t>
            </a:r>
            <a:endParaRPr lang="en-GB" sz="1100" dirty="0" smtClean="0"/>
          </a:p>
          <a:p>
            <a:r>
              <a:rPr lang="en-GB" sz="1100" dirty="0" err="1" smtClean="0"/>
              <a:t>Chwaraeodd</a:t>
            </a:r>
            <a:r>
              <a:rPr lang="en-GB" sz="1100" dirty="0" smtClean="0"/>
              <a:t> e…?  Do / </a:t>
            </a:r>
            <a:r>
              <a:rPr lang="en-GB" sz="1100" dirty="0" err="1" smtClean="0"/>
              <a:t>Naddo</a:t>
            </a:r>
            <a:endParaRPr lang="en-GB" sz="1100" dirty="0" smtClean="0"/>
          </a:p>
          <a:p>
            <a:r>
              <a:rPr lang="en-GB" sz="1100" dirty="0" err="1" smtClean="0"/>
              <a:t>Fydd</a:t>
            </a:r>
            <a:r>
              <a:rPr lang="en-GB" sz="1100" dirty="0" smtClean="0"/>
              <a:t> …?  </a:t>
            </a:r>
            <a:r>
              <a:rPr lang="en-GB" sz="1100" dirty="0" err="1" smtClean="0"/>
              <a:t>Bydd</a:t>
            </a:r>
            <a:r>
              <a:rPr lang="en-GB" sz="1100" dirty="0" smtClean="0"/>
              <a:t> / Na </a:t>
            </a:r>
            <a:r>
              <a:rPr lang="en-GB" sz="1100" dirty="0" err="1" smtClean="0"/>
              <a:t>fydd</a:t>
            </a:r>
            <a:endParaRPr lang="en-GB" sz="1100" dirty="0" smtClean="0"/>
          </a:p>
          <a:p>
            <a:r>
              <a:rPr lang="en-GB" sz="1100" dirty="0" err="1" smtClean="0"/>
              <a:t>Hoffet</a:t>
            </a:r>
            <a:r>
              <a:rPr lang="en-GB" sz="1100" dirty="0" smtClean="0"/>
              <a:t> </a:t>
            </a:r>
            <a:r>
              <a:rPr lang="en-GB" sz="1100" dirty="0" err="1" smtClean="0"/>
              <a:t>ti</a:t>
            </a:r>
            <a:r>
              <a:rPr lang="en-GB" sz="1100" dirty="0" smtClean="0"/>
              <a:t> …?  </a:t>
            </a:r>
            <a:r>
              <a:rPr lang="en-GB" sz="1100" dirty="0" err="1" smtClean="0"/>
              <a:t>Hoffwn</a:t>
            </a:r>
            <a:r>
              <a:rPr lang="en-GB" sz="1100" dirty="0" smtClean="0"/>
              <a:t> / Na </a:t>
            </a:r>
            <a:r>
              <a:rPr lang="en-GB" sz="1100" dirty="0" err="1" smtClean="0"/>
              <a:t>hoffwn</a:t>
            </a:r>
            <a:endParaRPr lang="en-GB" sz="1100" dirty="0" smtClean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2204864"/>
            <a:ext cx="827584" cy="82758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05619" y="5880811"/>
            <a:ext cx="2716400" cy="86367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5" name="Rounded Rectangle 14"/>
          <p:cNvSpPr/>
          <p:nvPr/>
        </p:nvSpPr>
        <p:spPr>
          <a:xfrm rot="600974">
            <a:off x="174196" y="5471395"/>
            <a:ext cx="2505355" cy="100811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1100" b="1" dirty="0" smtClean="0">
                <a:solidFill>
                  <a:schemeClr val="tx1"/>
                </a:solidFill>
              </a:rPr>
              <a:t>y / yr / ‘r </a:t>
            </a:r>
            <a:r>
              <a:rPr lang="en-GB" sz="1100" dirty="0" smtClean="0">
                <a:solidFill>
                  <a:schemeClr val="tx1"/>
                </a:solidFill>
              </a:rPr>
              <a:t>(the)</a:t>
            </a:r>
          </a:p>
          <a:p>
            <a:pPr marL="400050" indent="-400050">
              <a:buAutoNum type="romanLcPeriod"/>
            </a:pPr>
            <a:r>
              <a:rPr lang="en-GB" sz="1100" dirty="0" smtClean="0">
                <a:solidFill>
                  <a:schemeClr val="tx1"/>
                </a:solidFill>
              </a:rPr>
              <a:t>“y” </a:t>
            </a:r>
            <a:r>
              <a:rPr lang="en-GB" sz="1100" dirty="0" err="1" smtClean="0">
                <a:solidFill>
                  <a:schemeClr val="tx1"/>
                </a:solidFill>
              </a:rPr>
              <a:t>cyn</a:t>
            </a:r>
            <a:r>
              <a:rPr lang="en-GB" sz="1100" dirty="0" smtClean="0">
                <a:solidFill>
                  <a:schemeClr val="tx1"/>
                </a:solidFill>
              </a:rPr>
              <a:t> </a:t>
            </a:r>
            <a:r>
              <a:rPr lang="en-GB" sz="1100" dirty="0" err="1" smtClean="0">
                <a:solidFill>
                  <a:schemeClr val="tx1"/>
                </a:solidFill>
              </a:rPr>
              <a:t>cytseiniaid</a:t>
            </a:r>
            <a:r>
              <a:rPr lang="en-GB" sz="1100" dirty="0" smtClean="0">
                <a:solidFill>
                  <a:schemeClr val="tx1"/>
                </a:solidFill>
              </a:rPr>
              <a:t> (consonants)</a:t>
            </a:r>
          </a:p>
          <a:p>
            <a:pPr marL="400050" indent="-400050">
              <a:buAutoNum type="romanLcPeriod"/>
            </a:pPr>
            <a:r>
              <a:rPr lang="en-GB" sz="1100" dirty="0" smtClean="0">
                <a:solidFill>
                  <a:schemeClr val="tx1"/>
                </a:solidFill>
              </a:rPr>
              <a:t>“yr” </a:t>
            </a:r>
            <a:r>
              <a:rPr lang="en-GB" sz="1100" dirty="0" err="1" smtClean="0">
                <a:solidFill>
                  <a:schemeClr val="tx1"/>
                </a:solidFill>
              </a:rPr>
              <a:t>cyn</a:t>
            </a:r>
            <a:r>
              <a:rPr lang="en-GB" sz="1100" dirty="0" smtClean="0">
                <a:solidFill>
                  <a:schemeClr val="tx1"/>
                </a:solidFill>
              </a:rPr>
              <a:t> </a:t>
            </a:r>
            <a:r>
              <a:rPr lang="en-GB" sz="1100" dirty="0" err="1" smtClean="0">
                <a:solidFill>
                  <a:schemeClr val="tx1"/>
                </a:solidFill>
              </a:rPr>
              <a:t>llafariaid</a:t>
            </a:r>
            <a:r>
              <a:rPr lang="en-GB" sz="1100" dirty="0" smtClean="0">
                <a:solidFill>
                  <a:schemeClr val="tx1"/>
                </a:solidFill>
              </a:rPr>
              <a:t> (vowels)</a:t>
            </a:r>
          </a:p>
          <a:p>
            <a:pPr marL="400050" indent="-400050">
              <a:buAutoNum type="romanLcPeriod"/>
            </a:pPr>
            <a:r>
              <a:rPr lang="en-GB" sz="1100" dirty="0" smtClean="0">
                <a:solidFill>
                  <a:schemeClr val="tx1"/>
                </a:solidFill>
              </a:rPr>
              <a:t>“ ’r ” </a:t>
            </a:r>
            <a:r>
              <a:rPr lang="en-GB" sz="1100" dirty="0" err="1" smtClean="0">
                <a:solidFill>
                  <a:schemeClr val="tx1"/>
                </a:solidFill>
              </a:rPr>
              <a:t>e.e</a:t>
            </a:r>
            <a:r>
              <a:rPr lang="en-GB" sz="1100" dirty="0" smtClean="0">
                <a:solidFill>
                  <a:schemeClr val="tx1"/>
                </a:solidFill>
              </a:rPr>
              <a:t>.  </a:t>
            </a:r>
            <a:r>
              <a:rPr lang="en-GB" sz="1100" dirty="0" err="1" smtClean="0">
                <a:solidFill>
                  <a:schemeClr val="tx1"/>
                </a:solidFill>
              </a:rPr>
              <a:t>i</a:t>
            </a:r>
            <a:r>
              <a:rPr lang="en-GB" sz="1100" dirty="0" smtClean="0">
                <a:solidFill>
                  <a:schemeClr val="tx1"/>
                </a:solidFill>
              </a:rPr>
              <a:t> y </a:t>
            </a:r>
            <a:r>
              <a:rPr lang="en-GB" sz="1100" dirty="0" err="1" smtClean="0">
                <a:solidFill>
                  <a:schemeClr val="tx1"/>
                </a:solidFill>
              </a:rPr>
              <a:t>dref</a:t>
            </a:r>
            <a:r>
              <a:rPr lang="en-GB" sz="1100" dirty="0" smtClean="0">
                <a:solidFill>
                  <a:schemeClr val="tx1"/>
                </a:solidFill>
              </a:rPr>
              <a:t> &gt; </a:t>
            </a:r>
            <a:r>
              <a:rPr lang="en-GB" sz="1100" dirty="0" err="1">
                <a:solidFill>
                  <a:schemeClr val="tx1"/>
                </a:solidFill>
              </a:rPr>
              <a:t>i</a:t>
            </a:r>
            <a:r>
              <a:rPr lang="en-GB" sz="1100" dirty="0" err="1" smtClean="0">
                <a:solidFill>
                  <a:schemeClr val="tx1"/>
                </a:solidFill>
              </a:rPr>
              <a:t>’r</a:t>
            </a:r>
            <a:r>
              <a:rPr lang="en-GB" sz="1100" dirty="0" smtClean="0">
                <a:solidFill>
                  <a:schemeClr val="tx1"/>
                </a:solidFill>
              </a:rPr>
              <a:t> </a:t>
            </a:r>
            <a:r>
              <a:rPr lang="en-GB" sz="1100" dirty="0" err="1" smtClean="0">
                <a:solidFill>
                  <a:schemeClr val="tx1"/>
                </a:solidFill>
              </a:rPr>
              <a:t>dref</a:t>
            </a:r>
            <a:endParaRPr lang="en-GB" sz="1100" dirty="0" smtClean="0">
              <a:solidFill>
                <a:schemeClr val="tx1"/>
              </a:solidFill>
            </a:endParaRPr>
          </a:p>
          <a:p>
            <a:r>
              <a:rPr lang="en-GB" sz="1100" dirty="0">
                <a:solidFill>
                  <a:schemeClr val="tx1"/>
                </a:solidFill>
              </a:rPr>
              <a:t> </a:t>
            </a:r>
            <a:r>
              <a:rPr lang="en-GB" sz="1100" dirty="0" smtClean="0">
                <a:solidFill>
                  <a:schemeClr val="tx1"/>
                </a:solidFill>
              </a:rPr>
              <a:t>            </a:t>
            </a:r>
            <a:r>
              <a:rPr lang="en-GB" sz="1100" dirty="0" err="1" smtClean="0">
                <a:solidFill>
                  <a:schemeClr val="tx1"/>
                </a:solidFill>
              </a:rPr>
              <a:t>hoffi</a:t>
            </a:r>
            <a:r>
              <a:rPr lang="en-GB" sz="1100" dirty="0" smtClean="0">
                <a:solidFill>
                  <a:schemeClr val="tx1"/>
                </a:solidFill>
              </a:rPr>
              <a:t> y </a:t>
            </a:r>
            <a:r>
              <a:rPr lang="en-GB" sz="1100" dirty="0" err="1" smtClean="0">
                <a:solidFill>
                  <a:schemeClr val="tx1"/>
                </a:solidFill>
              </a:rPr>
              <a:t>ffilm</a:t>
            </a:r>
            <a:r>
              <a:rPr lang="en-GB" sz="1100" dirty="0" smtClean="0">
                <a:solidFill>
                  <a:schemeClr val="tx1"/>
                </a:solidFill>
              </a:rPr>
              <a:t> &gt; </a:t>
            </a:r>
            <a:r>
              <a:rPr lang="en-GB" sz="1100" dirty="0" err="1" smtClean="0">
                <a:solidFill>
                  <a:schemeClr val="tx1"/>
                </a:solidFill>
              </a:rPr>
              <a:t>hoffi’r</a:t>
            </a:r>
            <a:r>
              <a:rPr lang="en-GB" sz="1100" dirty="0" smtClean="0">
                <a:solidFill>
                  <a:schemeClr val="tx1"/>
                </a:solidFill>
              </a:rPr>
              <a:t> </a:t>
            </a:r>
            <a:r>
              <a:rPr lang="en-GB" sz="1100" dirty="0" err="1" smtClean="0">
                <a:solidFill>
                  <a:schemeClr val="tx1"/>
                </a:solidFill>
              </a:rPr>
              <a:t>ffilm</a:t>
            </a:r>
            <a:endParaRPr lang="en-GB" sz="1100" dirty="0" smtClean="0">
              <a:solidFill>
                <a:schemeClr val="tx1"/>
              </a:solidFill>
            </a:endParaRPr>
          </a:p>
          <a:p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0" y="55092"/>
            <a:ext cx="1062446" cy="11361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8" name="Vertical Scroll 7"/>
          <p:cNvSpPr/>
          <p:nvPr/>
        </p:nvSpPr>
        <p:spPr>
          <a:xfrm>
            <a:off x="-279650" y="36136"/>
            <a:ext cx="3640406" cy="3700878"/>
          </a:xfrm>
          <a:prstGeom prst="vertic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220781" y="491860"/>
            <a:ext cx="2641865" cy="330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err="1"/>
              <a:t>Dw</a:t>
            </a:r>
            <a:r>
              <a:rPr lang="en-GB" sz="1100" b="1" dirty="0"/>
              <a:t> </a:t>
            </a:r>
            <a:r>
              <a:rPr lang="en-GB" sz="1100" b="1" dirty="0" err="1"/>
              <a:t>i’n</a:t>
            </a:r>
            <a:r>
              <a:rPr lang="en-GB" sz="1100" b="1" dirty="0"/>
              <a:t> ___ </a:t>
            </a:r>
            <a:r>
              <a:rPr lang="en-GB" sz="1100" dirty="0"/>
              <a:t>= I am ______</a:t>
            </a:r>
          </a:p>
          <a:p>
            <a:r>
              <a:rPr lang="en-GB" sz="1100" b="1" dirty="0" err="1"/>
              <a:t>Dw</a:t>
            </a:r>
            <a:r>
              <a:rPr lang="en-GB" sz="1100" b="1" dirty="0"/>
              <a:t> </a:t>
            </a:r>
            <a:r>
              <a:rPr lang="en-GB" sz="1100" b="1" dirty="0" err="1"/>
              <a:t>i</a:t>
            </a:r>
            <a:r>
              <a:rPr lang="en-GB" sz="1100" b="1" dirty="0"/>
              <a:t> </a:t>
            </a:r>
            <a:r>
              <a:rPr lang="en-GB" sz="1100" b="1" dirty="0" err="1"/>
              <a:t>ddim</a:t>
            </a:r>
            <a:r>
              <a:rPr lang="en-GB" sz="1100" b="1" dirty="0"/>
              <a:t> ____ </a:t>
            </a:r>
            <a:r>
              <a:rPr lang="en-GB" sz="1100" dirty="0"/>
              <a:t>= I’m not ____</a:t>
            </a:r>
          </a:p>
          <a:p>
            <a:r>
              <a:rPr lang="en-GB" sz="1100" b="1" dirty="0" smtClean="0"/>
              <a:t>Mae </a:t>
            </a:r>
            <a:r>
              <a:rPr lang="en-GB" sz="1100" b="1" dirty="0"/>
              <a:t>___ </a:t>
            </a:r>
            <a:r>
              <a:rPr lang="en-GB" sz="1100" b="1" dirty="0" err="1"/>
              <a:t>gyda</a:t>
            </a:r>
            <a:r>
              <a:rPr lang="en-GB" sz="1100" b="1" dirty="0"/>
              <a:t> fi ___ </a:t>
            </a:r>
            <a:r>
              <a:rPr lang="en-GB" sz="1100" dirty="0"/>
              <a:t>= I’ve got </a:t>
            </a:r>
            <a:r>
              <a:rPr lang="en-GB" sz="1100" dirty="0" smtClean="0"/>
              <a:t>___</a:t>
            </a:r>
          </a:p>
          <a:p>
            <a:r>
              <a:rPr lang="en-GB" sz="1100" b="1" dirty="0" smtClean="0"/>
              <a:t>Does dim __ </a:t>
            </a:r>
            <a:r>
              <a:rPr lang="en-GB" sz="1100" b="1" dirty="0" err="1" smtClean="0"/>
              <a:t>gyda</a:t>
            </a:r>
            <a:r>
              <a:rPr lang="en-GB" sz="1100" b="1" dirty="0" smtClean="0"/>
              <a:t> fi </a:t>
            </a:r>
            <a:r>
              <a:rPr lang="en-GB" sz="1100" dirty="0" smtClean="0"/>
              <a:t>= I haven’t got __</a:t>
            </a:r>
            <a:endParaRPr lang="en-GB" sz="1100" dirty="0"/>
          </a:p>
          <a:p>
            <a:r>
              <a:rPr lang="en-GB" sz="1100" b="1" dirty="0" err="1" smtClean="0"/>
              <a:t>Fy</a:t>
            </a:r>
            <a:r>
              <a:rPr lang="en-GB" sz="1100" b="1" dirty="0" smtClean="0"/>
              <a:t> </a:t>
            </a:r>
            <a:r>
              <a:rPr lang="en-GB" sz="1100" b="1" dirty="0" err="1"/>
              <a:t>hoff</a:t>
            </a:r>
            <a:r>
              <a:rPr lang="en-GB" sz="1100" b="1" dirty="0"/>
              <a:t> _ </a:t>
            </a:r>
            <a:r>
              <a:rPr lang="en-GB" sz="1100" b="1" dirty="0" err="1"/>
              <a:t>ydy</a:t>
            </a:r>
            <a:r>
              <a:rPr lang="en-GB" sz="1100" b="1" dirty="0"/>
              <a:t> _ </a:t>
            </a:r>
            <a:r>
              <a:rPr lang="en-GB" sz="1100" b="1" dirty="0" smtClean="0"/>
              <a:t> = </a:t>
            </a:r>
            <a:r>
              <a:rPr lang="en-GB" sz="1100" dirty="0" smtClean="0"/>
              <a:t>My </a:t>
            </a:r>
            <a:r>
              <a:rPr lang="en-GB" sz="1100" dirty="0"/>
              <a:t>favourite _ is _</a:t>
            </a:r>
          </a:p>
          <a:p>
            <a:r>
              <a:rPr lang="en-GB" sz="1100" b="1" dirty="0" err="1" smtClean="0"/>
              <a:t>Mae’n</a:t>
            </a:r>
            <a:r>
              <a:rPr lang="en-GB" sz="1100" b="1" dirty="0" smtClean="0"/>
              <a:t> </a:t>
            </a:r>
            <a:r>
              <a:rPr lang="en-GB" sz="1100" b="1" dirty="0"/>
              <a:t>well </a:t>
            </a:r>
            <a:r>
              <a:rPr lang="en-GB" sz="1100" b="1" dirty="0" err="1"/>
              <a:t>gyda</a:t>
            </a:r>
            <a:r>
              <a:rPr lang="en-GB" sz="1100" b="1" dirty="0"/>
              <a:t> </a:t>
            </a:r>
            <a:r>
              <a:rPr lang="en-GB" sz="1100" b="1" dirty="0" err="1"/>
              <a:t>fi</a:t>
            </a:r>
            <a:r>
              <a:rPr lang="en-GB" sz="1100" b="1" dirty="0"/>
              <a:t> </a:t>
            </a:r>
            <a:r>
              <a:rPr lang="en-GB" sz="1100" b="1" dirty="0" smtClean="0"/>
              <a:t>__ = </a:t>
            </a:r>
            <a:r>
              <a:rPr lang="en-GB" sz="1100" dirty="0" smtClean="0"/>
              <a:t>I </a:t>
            </a:r>
            <a:r>
              <a:rPr lang="en-GB" sz="1100" dirty="0"/>
              <a:t>prefer ____</a:t>
            </a:r>
          </a:p>
          <a:p>
            <a:r>
              <a:rPr lang="en-GB" sz="1100" b="1" dirty="0" err="1"/>
              <a:t>Mae’n</a:t>
            </a:r>
            <a:r>
              <a:rPr lang="en-GB" sz="1100" b="1" dirty="0"/>
              <a:t> gas </a:t>
            </a:r>
            <a:r>
              <a:rPr lang="en-GB" sz="1100" b="1" dirty="0" err="1"/>
              <a:t>gyda</a:t>
            </a:r>
            <a:r>
              <a:rPr lang="en-GB" sz="1100" b="1" dirty="0"/>
              <a:t> fi </a:t>
            </a:r>
            <a:r>
              <a:rPr lang="en-GB" sz="1100" b="1" dirty="0" smtClean="0"/>
              <a:t>__ = </a:t>
            </a:r>
            <a:r>
              <a:rPr lang="en-GB" sz="1100" dirty="0" smtClean="0"/>
              <a:t>I </a:t>
            </a:r>
            <a:r>
              <a:rPr lang="en-GB" sz="1100" dirty="0"/>
              <a:t>hate </a:t>
            </a:r>
            <a:r>
              <a:rPr lang="en-GB" sz="1100" dirty="0" smtClean="0"/>
              <a:t>____</a:t>
            </a:r>
          </a:p>
          <a:p>
            <a:r>
              <a:rPr lang="en-GB" sz="1100" b="1" dirty="0" err="1" smtClean="0"/>
              <a:t>Dw</a:t>
            </a:r>
            <a:r>
              <a:rPr lang="en-GB" sz="1100" b="1" dirty="0" smtClean="0"/>
              <a:t> </a:t>
            </a:r>
            <a:r>
              <a:rPr lang="en-GB" sz="1100" b="1" dirty="0" err="1" smtClean="0"/>
              <a:t>i’n</a:t>
            </a:r>
            <a:r>
              <a:rPr lang="en-GB" sz="1100" b="1" dirty="0" smtClean="0"/>
              <a:t> </a:t>
            </a:r>
            <a:r>
              <a:rPr lang="en-GB" sz="1100" b="1" dirty="0" err="1" smtClean="0"/>
              <a:t>meddwl</a:t>
            </a:r>
            <a:r>
              <a:rPr lang="en-GB" sz="1100" b="1" dirty="0" smtClean="0"/>
              <a:t> bod __ </a:t>
            </a:r>
            <a:r>
              <a:rPr lang="en-GB" sz="1100" dirty="0" smtClean="0"/>
              <a:t>= I think that __</a:t>
            </a:r>
          </a:p>
          <a:p>
            <a:r>
              <a:rPr lang="en-GB" sz="1100" b="1" dirty="0" err="1"/>
              <a:t>Mae’n</a:t>
            </a:r>
            <a:r>
              <a:rPr lang="en-GB" sz="1100" b="1" dirty="0"/>
              <a:t> _____ </a:t>
            </a:r>
            <a:r>
              <a:rPr lang="en-GB" sz="1100" dirty="0"/>
              <a:t>= It is _____</a:t>
            </a:r>
          </a:p>
          <a:p>
            <a:r>
              <a:rPr lang="en-GB" sz="1100" b="1" dirty="0" err="1"/>
              <a:t>Roedd</a:t>
            </a:r>
            <a:r>
              <a:rPr lang="en-GB" sz="1100" b="1" dirty="0"/>
              <a:t> </a:t>
            </a:r>
            <a:r>
              <a:rPr lang="en-GB" sz="1100" b="1" dirty="0" err="1"/>
              <a:t>yn</a:t>
            </a:r>
            <a:r>
              <a:rPr lang="en-GB" sz="1100" b="1" dirty="0"/>
              <a:t> ___ </a:t>
            </a:r>
            <a:r>
              <a:rPr lang="en-GB" sz="1100" dirty="0"/>
              <a:t>= It was </a:t>
            </a:r>
            <a:r>
              <a:rPr lang="en-GB" sz="1100" dirty="0" smtClean="0"/>
              <a:t>____</a:t>
            </a:r>
            <a:endParaRPr lang="en-GB" sz="1100" dirty="0"/>
          </a:p>
          <a:p>
            <a:r>
              <a:rPr lang="en-GB" sz="1100" b="1" dirty="0" err="1" smtClean="0"/>
              <a:t>Es</a:t>
            </a:r>
            <a:r>
              <a:rPr lang="en-GB" sz="1100" b="1" dirty="0" smtClean="0"/>
              <a:t> </a:t>
            </a:r>
            <a:r>
              <a:rPr lang="en-GB" sz="1100" b="1" dirty="0" err="1"/>
              <a:t>i</a:t>
            </a:r>
            <a:r>
              <a:rPr lang="en-GB" sz="1100" b="1" dirty="0"/>
              <a:t> ____ </a:t>
            </a:r>
            <a:r>
              <a:rPr lang="en-GB" sz="1100" dirty="0"/>
              <a:t>= I went _____</a:t>
            </a:r>
          </a:p>
          <a:p>
            <a:r>
              <a:rPr lang="en-GB" sz="1100" b="1" dirty="0" err="1"/>
              <a:t>Ces</a:t>
            </a:r>
            <a:r>
              <a:rPr lang="en-GB" sz="1100" b="1" dirty="0"/>
              <a:t> </a:t>
            </a:r>
            <a:r>
              <a:rPr lang="en-GB" sz="1100" b="1" dirty="0" err="1"/>
              <a:t>i</a:t>
            </a:r>
            <a:r>
              <a:rPr lang="en-GB" sz="1100" b="1" dirty="0"/>
              <a:t> _____ </a:t>
            </a:r>
            <a:r>
              <a:rPr lang="en-GB" sz="1100" dirty="0"/>
              <a:t>= I had </a:t>
            </a:r>
            <a:r>
              <a:rPr lang="en-GB" sz="1100" dirty="0" smtClean="0"/>
              <a:t>_____</a:t>
            </a:r>
          </a:p>
          <a:p>
            <a:r>
              <a:rPr lang="en-GB" sz="1100" b="1" dirty="0" err="1" smtClean="0"/>
              <a:t>Bydda</a:t>
            </a:r>
            <a:r>
              <a:rPr lang="en-GB" sz="1100" b="1" dirty="0" smtClean="0"/>
              <a:t> </a:t>
            </a:r>
            <a:r>
              <a:rPr lang="en-GB" sz="1100" b="1" dirty="0" err="1" smtClean="0"/>
              <a:t>i</a:t>
            </a:r>
            <a:r>
              <a:rPr lang="en-GB" sz="1100" b="1" dirty="0" smtClean="0"/>
              <a:t> ___ = </a:t>
            </a:r>
            <a:r>
              <a:rPr lang="en-GB" sz="1100" dirty="0" smtClean="0"/>
              <a:t>I will ____</a:t>
            </a:r>
          </a:p>
          <a:p>
            <a:r>
              <a:rPr lang="en-GB" sz="1100" b="1" dirty="0" err="1" smtClean="0"/>
              <a:t>Fydda</a:t>
            </a:r>
            <a:r>
              <a:rPr lang="en-GB" sz="1100" b="1" dirty="0" smtClean="0"/>
              <a:t> </a:t>
            </a:r>
            <a:r>
              <a:rPr lang="en-GB" sz="1100" b="1" dirty="0" err="1"/>
              <a:t>i</a:t>
            </a:r>
            <a:r>
              <a:rPr lang="en-GB" sz="1100" b="1" dirty="0" smtClean="0"/>
              <a:t> </a:t>
            </a:r>
            <a:r>
              <a:rPr lang="en-GB" sz="1100" b="1" dirty="0" err="1" smtClean="0"/>
              <a:t>ddim</a:t>
            </a:r>
            <a:r>
              <a:rPr lang="en-GB" sz="1100" b="1" dirty="0" smtClean="0"/>
              <a:t> ___ </a:t>
            </a:r>
            <a:r>
              <a:rPr lang="en-GB" sz="1100" dirty="0" smtClean="0"/>
              <a:t>= I won’t ___</a:t>
            </a:r>
          </a:p>
          <a:p>
            <a:r>
              <a:rPr lang="en-GB" sz="1100" b="1" dirty="0" err="1" smtClean="0"/>
              <a:t>Hoffwn</a:t>
            </a:r>
            <a:r>
              <a:rPr lang="en-GB" sz="1100" b="1" dirty="0" smtClean="0"/>
              <a:t> </a:t>
            </a:r>
            <a:r>
              <a:rPr lang="en-GB" sz="1100" b="1" dirty="0" err="1" smtClean="0"/>
              <a:t>i</a:t>
            </a:r>
            <a:r>
              <a:rPr lang="en-GB" sz="1100" b="1" dirty="0" smtClean="0"/>
              <a:t> ____ = </a:t>
            </a:r>
            <a:r>
              <a:rPr lang="en-GB" sz="1100" dirty="0" smtClean="0"/>
              <a:t>I would like ____</a:t>
            </a:r>
          </a:p>
          <a:p>
            <a:r>
              <a:rPr lang="en-GB" sz="1100" b="1" dirty="0" err="1" smtClean="0"/>
              <a:t>Baswn</a:t>
            </a:r>
            <a:r>
              <a:rPr lang="en-GB" sz="1100" b="1" dirty="0" smtClean="0"/>
              <a:t> </a:t>
            </a:r>
            <a:r>
              <a:rPr lang="en-GB" sz="1100" b="1" dirty="0" err="1" smtClean="0"/>
              <a:t>i</a:t>
            </a:r>
            <a:r>
              <a:rPr lang="en-GB" sz="1100" b="1" dirty="0" smtClean="0"/>
              <a:t> ____ = </a:t>
            </a:r>
            <a:r>
              <a:rPr lang="en-GB" sz="1100" dirty="0" smtClean="0"/>
              <a:t>I would ____</a:t>
            </a:r>
          </a:p>
          <a:p>
            <a:r>
              <a:rPr lang="en-GB" sz="1100" b="1" dirty="0" err="1" smtClean="0"/>
              <a:t>Faswn</a:t>
            </a:r>
            <a:r>
              <a:rPr lang="en-GB" sz="1100" b="1" dirty="0" smtClean="0"/>
              <a:t> </a:t>
            </a:r>
            <a:r>
              <a:rPr lang="en-GB" sz="1100" b="1" dirty="0" err="1" smtClean="0"/>
              <a:t>i</a:t>
            </a:r>
            <a:r>
              <a:rPr lang="en-GB" sz="1100" b="1" dirty="0" smtClean="0"/>
              <a:t> </a:t>
            </a:r>
            <a:r>
              <a:rPr lang="en-GB" sz="1100" b="1" dirty="0" err="1" smtClean="0"/>
              <a:t>ddim</a:t>
            </a:r>
            <a:r>
              <a:rPr lang="en-GB" sz="1100" b="1" dirty="0" smtClean="0"/>
              <a:t> ____ </a:t>
            </a:r>
            <a:r>
              <a:rPr lang="en-GB" sz="1100" dirty="0" smtClean="0"/>
              <a:t>= I wouldn’t ___</a:t>
            </a:r>
            <a:endParaRPr lang="en-GB" sz="1100" b="1" dirty="0"/>
          </a:p>
          <a:p>
            <a:r>
              <a:rPr lang="en-GB" sz="1100" b="1" dirty="0" err="1" smtClean="0"/>
              <a:t>Bydd</a:t>
            </a:r>
            <a:r>
              <a:rPr lang="en-GB" sz="1100" b="1" dirty="0" smtClean="0"/>
              <a:t> </a:t>
            </a:r>
            <a:r>
              <a:rPr lang="en-GB" sz="1100" b="1" dirty="0" err="1" smtClean="0"/>
              <a:t>yn</a:t>
            </a:r>
            <a:r>
              <a:rPr lang="en-GB" sz="1100" b="1" dirty="0" smtClean="0"/>
              <a:t> _____ </a:t>
            </a:r>
            <a:r>
              <a:rPr lang="en-GB" sz="1100" dirty="0" smtClean="0"/>
              <a:t>= It will be ____</a:t>
            </a:r>
            <a:endParaRPr lang="en-US" sz="1100" dirty="0"/>
          </a:p>
          <a:p>
            <a:endParaRPr lang="en-GB" sz="1100" dirty="0"/>
          </a:p>
        </p:txBody>
      </p:sp>
      <p:sp>
        <p:nvSpPr>
          <p:cNvPr id="9" name="Rectangle 8"/>
          <p:cNvSpPr/>
          <p:nvPr/>
        </p:nvSpPr>
        <p:spPr>
          <a:xfrm>
            <a:off x="750370" y="62299"/>
            <a:ext cx="2381358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DEUNAW DEFNYDDIOL</a:t>
            </a:r>
            <a:endParaRPr lang="en-US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1808" y="2021564"/>
            <a:ext cx="556849" cy="726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48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1 Whi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0F10701E9C2314B883407359C9F448B" ma:contentTypeVersion="2" ma:contentTypeDescription="Create a new document." ma:contentTypeScope="" ma:versionID="e12acb70179284367b421badb8852b80">
  <xsd:schema xmlns:xsd="http://www.w3.org/2001/XMLSchema" xmlns:xs="http://www.w3.org/2001/XMLSchema" xmlns:p="http://schemas.microsoft.com/office/2006/metadata/properties" xmlns:ns2="d84c92c6-a397-4196-b2b3-6cd5fe25038a" targetNamespace="http://schemas.microsoft.com/office/2006/metadata/properties" ma:root="true" ma:fieldsID="583137dfc1c248b8eb08b37e17f97967" ns2:_="">
    <xsd:import namespace="d84c92c6-a397-4196-b2b3-6cd5fe25038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4c92c6-a397-4196-b2b3-6cd5fe25038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1DB20E3-DB5D-495E-9DE6-5389EECF836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46DAF67-7933-4014-BE0F-F9AE7E3DCA7D}">
  <ds:schemaRefs>
    <ds:schemaRef ds:uri="d84c92c6-a397-4196-b2b3-6cd5fe25038a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CB84948-0296-4983-96E4-364E5474BF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84c92c6-a397-4196-b2b3-6cd5fe2503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Presentation1 White</Template>
  <TotalTime>70</TotalTime>
  <Words>1652</Words>
  <Application>Microsoft Office PowerPoint</Application>
  <PresentationFormat>On-screen Show (4:3)</PresentationFormat>
  <Paragraphs>355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Presentation1 White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frasercolel</dc:creator>
  <cp:lastModifiedBy>Meinir Tomos-Jones</cp:lastModifiedBy>
  <cp:revision>13</cp:revision>
  <dcterms:created xsi:type="dcterms:W3CDTF">2015-08-06T10:54:41Z</dcterms:created>
  <dcterms:modified xsi:type="dcterms:W3CDTF">2017-06-13T15:50:19Z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0x010100C0F10701E9C2314B883407359C9F448B</vt:lpwstr>
  </property>
</Properties>
</file>