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6"/>
  </p:notesMasterIdLst>
  <p:sldIdLst>
    <p:sldId id="256" r:id="rId2"/>
    <p:sldId id="260" r:id="rId3"/>
    <p:sldId id="259" r:id="rId4"/>
    <p:sldId id="258" r:id="rId5"/>
    <p:sldId id="261" r:id="rId6"/>
    <p:sldId id="262" r:id="rId7"/>
    <p:sldId id="263" r:id="rId8"/>
    <p:sldId id="264" r:id="rId9"/>
    <p:sldId id="265" r:id="rId10"/>
    <p:sldId id="267" r:id="rId11"/>
    <p:sldId id="266" r:id="rId12"/>
    <p:sldId id="268" r:id="rId13"/>
    <p:sldId id="270" r:id="rId14"/>
    <p:sldId id="271" r:id="rId15"/>
    <p:sldId id="272" r:id="rId16"/>
    <p:sldId id="273" r:id="rId17"/>
    <p:sldId id="274" r:id="rId18"/>
    <p:sldId id="275" r:id="rId19"/>
    <p:sldId id="276" r:id="rId20"/>
    <p:sldId id="278" r:id="rId21"/>
    <p:sldId id="279" r:id="rId22"/>
    <p:sldId id="282" r:id="rId23"/>
    <p:sldId id="280" r:id="rId24"/>
    <p:sldId id="281" r:id="rId25"/>
    <p:sldId id="290" r:id="rId26"/>
    <p:sldId id="291" r:id="rId27"/>
    <p:sldId id="285" r:id="rId28"/>
    <p:sldId id="286" r:id="rId29"/>
    <p:sldId id="288" r:id="rId30"/>
    <p:sldId id="289" r:id="rId31"/>
    <p:sldId id="292" r:id="rId32"/>
    <p:sldId id="294" r:id="rId33"/>
    <p:sldId id="297" r:id="rId34"/>
    <p:sldId id="29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81" d="100"/>
          <a:sy n="81" d="100"/>
        </p:scale>
        <p:origin x="-204"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DDEE0-DE2F-482D-8DE7-7F72E72ED3AE}" type="datetimeFigureOut">
              <a:rPr lang="en-GB" smtClean="0"/>
              <a:t>01/05/2019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985AC1-8F9A-4D95-BCFE-3207319D95BA}" type="slidenum">
              <a:rPr lang="en-GB" smtClean="0"/>
              <a:t>‹#›</a:t>
            </a:fld>
            <a:endParaRPr lang="en-GB"/>
          </a:p>
        </p:txBody>
      </p:sp>
    </p:spTree>
    <p:extLst>
      <p:ext uri="{BB962C8B-B14F-4D97-AF65-F5344CB8AC3E}">
        <p14:creationId xmlns:p14="http://schemas.microsoft.com/office/powerpoint/2010/main" val="175596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3023016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200195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4BCF0B-CA49-4B09-82EF-AD0AEBB949E7}"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878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CB20266-373B-42FD-B782-D842789938AB}"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2731194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CB20266-373B-42FD-B782-D842789938AB}"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4BCF0B-CA49-4B09-82EF-AD0AEBB949E7}"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5239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CB20266-373B-42FD-B782-D842789938AB}"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32911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3932937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85624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3703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20266-373B-42FD-B782-D842789938AB}" type="datetimeFigureOut">
              <a:rPr lang="en-GB" smtClean="0"/>
              <a:t>01/05/2019</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369228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B20266-373B-42FD-B782-D842789938AB}"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48720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B20266-373B-42FD-B782-D842789938AB}" type="datetimeFigureOut">
              <a:rPr lang="en-GB" smtClean="0"/>
              <a:t>01/05/2019</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2953468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B20266-373B-42FD-B782-D842789938AB}" type="datetimeFigureOut">
              <a:rPr lang="en-GB" smtClean="0"/>
              <a:t>01/05/2019</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206225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20266-373B-42FD-B782-D842789938AB}" type="datetimeFigureOut">
              <a:rPr lang="en-GB" smtClean="0"/>
              <a:t>01/05/2019</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391039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20266-373B-42FD-B782-D842789938AB}"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153976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20266-373B-42FD-B782-D842789938AB}" type="datetimeFigureOut">
              <a:rPr lang="en-GB" smtClean="0"/>
              <a:t>01/05/2019</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4BCF0B-CA49-4B09-82EF-AD0AEBB949E7}" type="slidenum">
              <a:rPr lang="en-GB" smtClean="0"/>
              <a:t>‹#›</a:t>
            </a:fld>
            <a:endParaRPr lang="en-GB"/>
          </a:p>
        </p:txBody>
      </p:sp>
    </p:spTree>
    <p:extLst>
      <p:ext uri="{BB962C8B-B14F-4D97-AF65-F5344CB8AC3E}">
        <p14:creationId xmlns:p14="http://schemas.microsoft.com/office/powerpoint/2010/main" val="71267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CB20266-373B-42FD-B782-D842789938AB}" type="datetimeFigureOut">
              <a:rPr lang="en-GB" smtClean="0"/>
              <a:t>01/05/2019</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E4BCF0B-CA49-4B09-82EF-AD0AEBB949E7}" type="slidenum">
              <a:rPr lang="en-GB" smtClean="0"/>
              <a:t>‹#›</a:t>
            </a:fld>
            <a:endParaRPr lang="en-GB"/>
          </a:p>
        </p:txBody>
      </p:sp>
    </p:spTree>
    <p:extLst>
      <p:ext uri="{BB962C8B-B14F-4D97-AF65-F5344CB8AC3E}">
        <p14:creationId xmlns:p14="http://schemas.microsoft.com/office/powerpoint/2010/main" val="8140273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arget="../media/image7.jpe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 Id="rId6" Target="../media/image10.jpeg" Type="http://schemas.openxmlformats.org/officeDocument/2006/relationships/image"/><Relationship Id="rId5" Target="../media/image9.jpeg" Type="http://schemas.openxmlformats.org/officeDocument/2006/relationships/image"/><Relationship Id="rId4" Target="../media/image8.jpeg" Type="http://schemas.openxmlformats.org/officeDocument/2006/relationships/image"/></Relationships>
</file>

<file path=ppt/slides/_rels/slide24.xml.rels><?xml version="1.0" encoding="UTF-8" standalone="yes" ?><Relationships xmlns="http://schemas.openxmlformats.org/package/2006/relationships"><Relationship Id="rId3" Target="../media/image7.jpe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 Id="rId6" Target="../media/image10.jpeg" Type="http://schemas.openxmlformats.org/officeDocument/2006/relationships/image"/><Relationship Id="rId5" Target="../media/image9.jpeg" Type="http://schemas.openxmlformats.org/officeDocument/2006/relationships/image"/><Relationship Id="rId4" Target="../media/image8.jpeg" Type="http://schemas.openxmlformats.org/officeDocument/2006/relationships/image"/></Relationships>
</file>

<file path=ppt/slides/_rels/slide25.xml.rels><?xml version="1.0" encoding="UTF-8" standalone="yes" ?><Relationships xmlns="http://schemas.openxmlformats.org/package/2006/relationships"><Relationship Id="rId3" Target="../media/image7.jpe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 Id="rId6" Target="../media/image10.jpeg" Type="http://schemas.openxmlformats.org/officeDocument/2006/relationships/image"/><Relationship Id="rId5" Target="../media/image9.jpeg" Type="http://schemas.openxmlformats.org/officeDocument/2006/relationships/image"/><Relationship Id="rId4" Target="../media/image8.jpeg" Type="http://schemas.openxmlformats.org/officeDocument/2006/relationships/image"/></Relationships>
</file>

<file path=ppt/slides/_rels/slide26.xml.rels><?xml version="1.0" encoding="UTF-8" standalone="yes" ?><Relationships xmlns="http://schemas.openxmlformats.org/package/2006/relationships"><Relationship Id="rId3" Target="../media/image7.jpeg" Type="http://schemas.openxmlformats.org/officeDocument/2006/relationships/image"/><Relationship Id="rId2" Target="../media/image6.jpeg" Type="http://schemas.openxmlformats.org/officeDocument/2006/relationships/image"/><Relationship Id="rId1" Target="../slideLayouts/slideLayout2.xml" Type="http://schemas.openxmlformats.org/officeDocument/2006/relationships/slideLayout"/><Relationship Id="rId6" Target="../media/image10.jpeg" Type="http://schemas.openxmlformats.org/officeDocument/2006/relationships/image"/><Relationship Id="rId5" Target="../media/image9.jpeg" Type="http://schemas.openxmlformats.org/officeDocument/2006/relationships/image"/><Relationship Id="rId4" Target="../media/image8.jpeg" Type="http://schemas.openxmlformats.org/officeDocument/2006/relationships/image"/></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Revision lesson 1: Connect</a:t>
            </a:r>
          </a:p>
        </p:txBody>
      </p:sp>
      <p:sp>
        <p:nvSpPr>
          <p:cNvPr id="3" name="Subtitle 2"/>
          <p:cNvSpPr>
            <a:spLocks noGrp="1"/>
          </p:cNvSpPr>
          <p:nvPr>
            <p:ph type="subTitle" idx="1"/>
          </p:nvPr>
        </p:nvSpPr>
        <p:spPr>
          <a:xfrm>
            <a:off x="2334409" y="2216075"/>
            <a:ext cx="9857591" cy="4641924"/>
          </a:xfrm>
        </p:spPr>
        <p:txBody>
          <a:bodyPr>
            <a:normAutofit lnSpcReduction="10000"/>
          </a:bodyPr>
          <a:lstStyle/>
          <a:p>
            <a:pPr marL="342900" lvl="0" indent="-342900">
              <a:buFont typeface="+mj-lt"/>
              <a:buAutoNum type="arabicPeriod"/>
            </a:pPr>
            <a:r>
              <a:rPr lang="en-GB" sz="4800" dirty="0"/>
              <a:t>Define the term “provider”</a:t>
            </a:r>
          </a:p>
          <a:p>
            <a:pPr marL="342900" lvl="0" indent="-342900">
              <a:buFont typeface="+mj-lt"/>
              <a:buAutoNum type="arabicPeriod"/>
            </a:pPr>
            <a:endParaRPr lang="en-GB" sz="4800" dirty="0"/>
          </a:p>
          <a:p>
            <a:pPr marL="342900" lvl="0" indent="-342900">
              <a:buFont typeface="+mj-lt"/>
              <a:buAutoNum type="arabicPeriod"/>
            </a:pPr>
            <a:r>
              <a:rPr lang="en-GB" sz="4800" dirty="0"/>
              <a:t>Define the term “service”</a:t>
            </a:r>
          </a:p>
          <a:p>
            <a:pPr marL="342900" lvl="0" indent="-342900">
              <a:buFont typeface="+mj-lt"/>
              <a:buAutoNum type="arabicPeriod"/>
            </a:pPr>
            <a:endParaRPr lang="en-GB" sz="4800" dirty="0"/>
          </a:p>
          <a:p>
            <a:pPr lvl="0"/>
            <a:r>
              <a:rPr lang="en-GB" sz="4800" dirty="0"/>
              <a:t>Extension: give examples of providers and services</a:t>
            </a:r>
          </a:p>
        </p:txBody>
      </p:sp>
    </p:spTree>
    <p:extLst>
      <p:ext uri="{BB962C8B-B14F-4D97-AF65-F5344CB8AC3E}">
        <p14:creationId xmlns:p14="http://schemas.microsoft.com/office/powerpoint/2010/main" val="2296315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539" y="203696"/>
            <a:ext cx="11891618" cy="839796"/>
          </a:xfrm>
        </p:spPr>
        <p:txBody>
          <a:bodyPr>
            <a:normAutofit/>
          </a:bodyPr>
          <a:lstStyle/>
          <a:p>
            <a:r>
              <a:rPr lang="en-GB" sz="4400" u="sng" dirty="0"/>
              <a:t>Types of contract within the H&amp;C industry</a:t>
            </a:r>
          </a:p>
        </p:txBody>
      </p:sp>
      <p:sp>
        <p:nvSpPr>
          <p:cNvPr id="3" name="Subtitle 2"/>
          <p:cNvSpPr>
            <a:spLocks noGrp="1"/>
          </p:cNvSpPr>
          <p:nvPr>
            <p:ph type="subTitle" idx="1"/>
          </p:nvPr>
        </p:nvSpPr>
        <p:spPr>
          <a:xfrm>
            <a:off x="725715" y="1043492"/>
            <a:ext cx="11404442" cy="3462247"/>
          </a:xfrm>
        </p:spPr>
        <p:txBody>
          <a:bodyPr>
            <a:normAutofit/>
          </a:bodyPr>
          <a:lstStyle/>
          <a:p>
            <a:pPr lvl="0"/>
            <a:r>
              <a:rPr lang="en-GB" sz="2800" b="1" dirty="0">
                <a:solidFill>
                  <a:schemeClr val="tx1"/>
                </a:solidFill>
              </a:rPr>
              <a:t>Using page 8 of the revision guide complete the following tasks</a:t>
            </a:r>
            <a:endParaRPr lang="en-GB" sz="2000" dirty="0">
              <a:solidFill>
                <a:schemeClr val="tx1"/>
              </a:solidFill>
            </a:endParaRPr>
          </a:p>
          <a:p>
            <a:pPr lvl="0"/>
            <a:r>
              <a:rPr lang="en-GB" sz="2000" b="1" u="sng" dirty="0">
                <a:solidFill>
                  <a:schemeClr val="tx1"/>
                </a:solidFill>
              </a:rPr>
              <a:t>Task 1: </a:t>
            </a:r>
            <a:r>
              <a:rPr lang="en-GB" sz="2000" dirty="0">
                <a:solidFill>
                  <a:schemeClr val="tx1"/>
                </a:solidFill>
              </a:rPr>
              <a:t>Copy and complete the following table:</a:t>
            </a:r>
          </a:p>
          <a:p>
            <a:pPr lvl="0"/>
            <a:endParaRPr lang="en-GB" sz="2000" dirty="0">
              <a:solidFill>
                <a:schemeClr val="tx1"/>
              </a:solidFill>
            </a:endParaRPr>
          </a:p>
          <a:p>
            <a:pPr marL="342900" lvl="0" indent="-342900">
              <a:buFont typeface="Arial" panose="020B0604020202020204" pitchFamily="34" charset="0"/>
              <a:buChar char="•"/>
            </a:pPr>
            <a:endParaRPr lang="en-GB" sz="2000" dirty="0">
              <a:solidFill>
                <a:schemeClr val="tx1"/>
              </a:solidFill>
            </a:endParaRPr>
          </a:p>
          <a:p>
            <a:pPr marL="342900" lvl="0" indent="-342900">
              <a:buFont typeface="+mj-lt"/>
              <a:buAutoNum type="arabicPeriod"/>
            </a:pPr>
            <a:endParaRPr lang="en-GB" dirty="0"/>
          </a:p>
          <a:p>
            <a:pPr lvl="0"/>
            <a:endParaRPr lang="en-GB" sz="1400" dirty="0"/>
          </a:p>
        </p:txBody>
      </p:sp>
      <p:graphicFrame>
        <p:nvGraphicFramePr>
          <p:cNvPr id="5" name="Table 4">
            <a:extLst>
              <a:ext uri="{FF2B5EF4-FFF2-40B4-BE49-F238E27FC236}">
                <a16:creationId xmlns:a16="http://schemas.microsoft.com/office/drawing/2014/main" xmlns="" id="{B17CBB59-AB9F-47FC-B565-556811EAD0D9}"/>
              </a:ext>
            </a:extLst>
          </p:cNvPr>
          <p:cNvGraphicFramePr>
            <a:graphicFrameLocks noGrp="1"/>
          </p:cNvGraphicFramePr>
          <p:nvPr>
            <p:extLst>
              <p:ext uri="{D42A27DB-BD31-4B8C-83A1-F6EECF244321}">
                <p14:modId xmlns:p14="http://schemas.microsoft.com/office/powerpoint/2010/main" val="3559017519"/>
              </p:ext>
            </p:extLst>
          </p:nvPr>
        </p:nvGraphicFramePr>
        <p:xfrm>
          <a:off x="725715" y="2096545"/>
          <a:ext cx="11404444" cy="2123440"/>
        </p:xfrm>
        <a:graphic>
          <a:graphicData uri="http://schemas.openxmlformats.org/drawingml/2006/table">
            <a:tbl>
              <a:tblPr firstRow="1" bandRow="1">
                <a:tableStyleId>{5C22544A-7EE6-4342-B048-85BDC9FD1C3A}</a:tableStyleId>
              </a:tblPr>
              <a:tblGrid>
                <a:gridCol w="2004233">
                  <a:extLst>
                    <a:ext uri="{9D8B030D-6E8A-4147-A177-3AD203B41FA5}">
                      <a16:colId xmlns:a16="http://schemas.microsoft.com/office/drawing/2014/main" xmlns="" val="727072083"/>
                    </a:ext>
                  </a:extLst>
                </a:gridCol>
                <a:gridCol w="3087756">
                  <a:extLst>
                    <a:ext uri="{9D8B030D-6E8A-4147-A177-3AD203B41FA5}">
                      <a16:colId xmlns:a16="http://schemas.microsoft.com/office/drawing/2014/main" xmlns="" val="2439747546"/>
                    </a:ext>
                  </a:extLst>
                </a:gridCol>
                <a:gridCol w="3008244">
                  <a:extLst>
                    <a:ext uri="{9D8B030D-6E8A-4147-A177-3AD203B41FA5}">
                      <a16:colId xmlns:a16="http://schemas.microsoft.com/office/drawing/2014/main" xmlns="" val="1774896086"/>
                    </a:ext>
                  </a:extLst>
                </a:gridCol>
                <a:gridCol w="3304211">
                  <a:extLst>
                    <a:ext uri="{9D8B030D-6E8A-4147-A177-3AD203B41FA5}">
                      <a16:colId xmlns:a16="http://schemas.microsoft.com/office/drawing/2014/main" xmlns="" val="1722567824"/>
                    </a:ext>
                  </a:extLst>
                </a:gridCol>
              </a:tblGrid>
              <a:tr h="0">
                <a:tc>
                  <a:txBody>
                    <a:bodyPr/>
                    <a:lstStyle/>
                    <a:p>
                      <a:r>
                        <a:rPr lang="en-GB" dirty="0"/>
                        <a:t>Type of contract</a:t>
                      </a:r>
                    </a:p>
                  </a:txBody>
                  <a:tcPr/>
                </a:tc>
                <a:tc>
                  <a:txBody>
                    <a:bodyPr/>
                    <a:lstStyle/>
                    <a:p>
                      <a:r>
                        <a:rPr lang="en-GB" dirty="0"/>
                        <a:t>Explanation</a:t>
                      </a:r>
                    </a:p>
                  </a:txBody>
                  <a:tcPr/>
                </a:tc>
                <a:tc>
                  <a:txBody>
                    <a:bodyPr/>
                    <a:lstStyle/>
                    <a:p>
                      <a:r>
                        <a:rPr lang="en-GB" dirty="0"/>
                        <a:t>Summary of explanation – 1 sentence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Summary of explanation – less than 5 words</a:t>
                      </a:r>
                    </a:p>
                  </a:txBody>
                  <a:tcPr/>
                </a:tc>
                <a:extLst>
                  <a:ext uri="{0D108BD9-81ED-4DB2-BD59-A6C34878D82A}">
                    <a16:rowId xmlns:a16="http://schemas.microsoft.com/office/drawing/2014/main" xmlns="" val="1177087417"/>
                  </a:ext>
                </a:extLst>
              </a:tr>
              <a:tr h="370840">
                <a:tc>
                  <a:txBody>
                    <a:bodyPr/>
                    <a:lstStyle/>
                    <a:p>
                      <a:r>
                        <a:rPr lang="en-GB" dirty="0"/>
                        <a:t>Full time</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2872062547"/>
                  </a:ext>
                </a:extLst>
              </a:tr>
              <a:tr h="370840">
                <a:tc>
                  <a:txBody>
                    <a:bodyPr/>
                    <a:lstStyle/>
                    <a:p>
                      <a:r>
                        <a:rPr lang="en-GB" dirty="0"/>
                        <a:t>Part time</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3917128897"/>
                  </a:ext>
                </a:extLst>
              </a:tr>
              <a:tr h="370840">
                <a:tc>
                  <a:txBody>
                    <a:bodyPr/>
                    <a:lstStyle/>
                    <a:p>
                      <a:r>
                        <a:rPr lang="en-GB" dirty="0"/>
                        <a:t>Casual staff</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xmlns="" val="1414462658"/>
                  </a:ext>
                </a:extLst>
              </a:tr>
              <a:tr h="370840">
                <a:tc>
                  <a:txBody>
                    <a:bodyPr/>
                    <a:lstStyle/>
                    <a:p>
                      <a:r>
                        <a:rPr lang="en-GB" dirty="0"/>
                        <a:t>Seasonal staff</a:t>
                      </a:r>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xmlns="" val="2568882655"/>
                  </a:ext>
                </a:extLst>
              </a:tr>
            </a:tbl>
          </a:graphicData>
        </a:graphic>
      </p:graphicFrame>
      <p:sp>
        <p:nvSpPr>
          <p:cNvPr id="6" name="Subtitle 2">
            <a:extLst>
              <a:ext uri="{FF2B5EF4-FFF2-40B4-BE49-F238E27FC236}">
                <a16:creationId xmlns:a16="http://schemas.microsoft.com/office/drawing/2014/main" xmlns="" id="{051436AD-50FC-43A3-BEAD-F7454FAE04C8}"/>
              </a:ext>
            </a:extLst>
          </p:cNvPr>
          <p:cNvSpPr txBox="1">
            <a:spLocks/>
          </p:cNvSpPr>
          <p:nvPr/>
        </p:nvSpPr>
        <p:spPr>
          <a:xfrm>
            <a:off x="1635066" y="5345535"/>
            <a:ext cx="10495091" cy="50358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GB" sz="2000" b="1" u="sng" dirty="0">
                <a:solidFill>
                  <a:schemeClr val="tx1"/>
                </a:solidFill>
              </a:rPr>
              <a:t>Task 2: </a:t>
            </a:r>
            <a:r>
              <a:rPr lang="en-GB" sz="2000" dirty="0">
                <a:solidFill>
                  <a:schemeClr val="tx1"/>
                </a:solidFill>
              </a:rPr>
              <a:t>Identify different types of people each contract would be suitable for</a:t>
            </a:r>
          </a:p>
          <a:p>
            <a:endParaRPr lang="en-GB" sz="2000" dirty="0">
              <a:solidFill>
                <a:schemeClr val="tx1"/>
              </a:solidFill>
            </a:endParaRPr>
          </a:p>
          <a:p>
            <a:pPr marL="342900" indent="-342900">
              <a:buFont typeface="Arial" panose="020B0604020202020204" pitchFamily="34" charset="0"/>
              <a:buChar char="•"/>
            </a:pPr>
            <a:endParaRPr lang="en-GB" sz="2000" dirty="0">
              <a:solidFill>
                <a:schemeClr val="tx1"/>
              </a:solidFill>
            </a:endParaRPr>
          </a:p>
          <a:p>
            <a:pPr marL="342900" indent="-342900">
              <a:buFont typeface="+mj-lt"/>
              <a:buAutoNum type="arabicPeriod"/>
            </a:pPr>
            <a:endParaRPr lang="en-GB" dirty="0"/>
          </a:p>
          <a:p>
            <a:endParaRPr lang="en-GB" sz="1400" dirty="0"/>
          </a:p>
        </p:txBody>
      </p:sp>
    </p:spTree>
    <p:extLst>
      <p:ext uri="{BB962C8B-B14F-4D97-AF65-F5344CB8AC3E}">
        <p14:creationId xmlns:p14="http://schemas.microsoft.com/office/powerpoint/2010/main" val="1438001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Review</a:t>
            </a:r>
          </a:p>
        </p:txBody>
      </p:sp>
      <p:sp>
        <p:nvSpPr>
          <p:cNvPr id="3" name="Subtitle 2"/>
          <p:cNvSpPr>
            <a:spLocks noGrp="1"/>
          </p:cNvSpPr>
          <p:nvPr>
            <p:ph type="subTitle" idx="1"/>
          </p:nvPr>
        </p:nvSpPr>
        <p:spPr>
          <a:xfrm>
            <a:off x="1656523" y="1043492"/>
            <a:ext cx="10416208" cy="5814507"/>
          </a:xfrm>
        </p:spPr>
        <p:txBody>
          <a:bodyPr>
            <a:normAutofit/>
          </a:bodyPr>
          <a:lstStyle/>
          <a:p>
            <a:pPr lvl="0"/>
            <a:r>
              <a:rPr lang="en-GB" sz="2400" dirty="0">
                <a:solidFill>
                  <a:schemeClr val="tx1"/>
                </a:solidFill>
              </a:rPr>
              <a:t>Look at the revision list on page 2 and 3 of the revision booklet.</a:t>
            </a:r>
          </a:p>
          <a:p>
            <a:pPr lvl="0"/>
            <a:endParaRPr lang="en-GB" sz="2400" dirty="0">
              <a:solidFill>
                <a:schemeClr val="tx1"/>
              </a:solidFill>
            </a:endParaRPr>
          </a:p>
          <a:p>
            <a:pPr lvl="0"/>
            <a:r>
              <a:rPr lang="en-GB" sz="2400" dirty="0">
                <a:solidFill>
                  <a:schemeClr val="tx1"/>
                </a:solidFill>
              </a:rPr>
              <a:t>Highlight the topics you have covered over the last two lessons using the following code:</a:t>
            </a:r>
          </a:p>
          <a:p>
            <a:pPr lvl="0"/>
            <a:endParaRPr lang="en-GB" sz="2400" dirty="0">
              <a:solidFill>
                <a:schemeClr val="tx1"/>
              </a:solidFill>
            </a:endParaRPr>
          </a:p>
          <a:p>
            <a:pPr marL="800100" lvl="1" indent="-342900" algn="l">
              <a:buFont typeface="+mj-lt"/>
              <a:buAutoNum type="alphaLcParenR"/>
            </a:pPr>
            <a:r>
              <a:rPr lang="en-GB" sz="2400" dirty="0">
                <a:solidFill>
                  <a:schemeClr val="tx1"/>
                </a:solidFill>
              </a:rPr>
              <a:t>Green – I have revised this topic and I am confident I know the information</a:t>
            </a:r>
          </a:p>
          <a:p>
            <a:pPr marL="800100" lvl="1" indent="-342900" algn="l">
              <a:buFont typeface="+mj-lt"/>
              <a:buAutoNum type="alphaLcParenR"/>
            </a:pPr>
            <a:r>
              <a:rPr lang="en-GB" sz="2400" dirty="0">
                <a:solidFill>
                  <a:schemeClr val="tx1"/>
                </a:solidFill>
              </a:rPr>
              <a:t>Orange – I have revised this topic and I know some of the information but not all of it</a:t>
            </a:r>
          </a:p>
          <a:p>
            <a:pPr marL="800100" lvl="1" indent="-342900" algn="l">
              <a:buFont typeface="+mj-lt"/>
              <a:buAutoNum type="alphaLcParenR"/>
            </a:pPr>
            <a:r>
              <a:rPr lang="en-GB" sz="2400" dirty="0">
                <a:solidFill>
                  <a:schemeClr val="tx1"/>
                </a:solidFill>
              </a:rPr>
              <a:t>Red – I have revised this topic however I still do not know the information and need to revise this area more</a:t>
            </a:r>
          </a:p>
          <a:p>
            <a:pPr marL="342900" lvl="0" indent="-342900">
              <a:buFont typeface="+mj-lt"/>
              <a:buAutoNum type="arabicPeriod"/>
            </a:pPr>
            <a:endParaRPr lang="en-GB" sz="2400" dirty="0">
              <a:solidFill>
                <a:schemeClr val="tx1"/>
              </a:solidFill>
            </a:endParaRPr>
          </a:p>
          <a:p>
            <a:pPr marL="342900" lvl="0" indent="-342900">
              <a:buFont typeface="+mj-lt"/>
              <a:buAutoNum type="arabicPeriod"/>
            </a:pPr>
            <a:endParaRPr lang="en-GB" sz="2400" dirty="0">
              <a:solidFill>
                <a:schemeClr val="tx1"/>
              </a:solidFill>
            </a:endParaRPr>
          </a:p>
          <a:p>
            <a:pPr marL="342900" lvl="0" indent="-342900">
              <a:buFont typeface="+mj-lt"/>
              <a:buAutoNum type="arabicPeriod"/>
            </a:pPr>
            <a:endParaRPr lang="en-GB" sz="2400" dirty="0">
              <a:solidFill>
                <a:schemeClr val="tx1"/>
              </a:solidFill>
            </a:endParaRPr>
          </a:p>
        </p:txBody>
      </p:sp>
    </p:spTree>
    <p:extLst>
      <p:ext uri="{BB962C8B-B14F-4D97-AF65-F5344CB8AC3E}">
        <p14:creationId xmlns:p14="http://schemas.microsoft.com/office/powerpoint/2010/main" val="113903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Revision lesson 3: Connect</a:t>
            </a:r>
          </a:p>
        </p:txBody>
      </p:sp>
      <p:sp>
        <p:nvSpPr>
          <p:cNvPr id="3" name="Subtitle 2"/>
          <p:cNvSpPr>
            <a:spLocks noGrp="1"/>
          </p:cNvSpPr>
          <p:nvPr>
            <p:ph type="subTitle" idx="1"/>
          </p:nvPr>
        </p:nvSpPr>
        <p:spPr>
          <a:xfrm>
            <a:off x="1298714" y="1043492"/>
            <a:ext cx="11131826" cy="5814507"/>
          </a:xfrm>
        </p:spPr>
        <p:txBody>
          <a:bodyPr>
            <a:normAutofit lnSpcReduction="10000"/>
          </a:bodyPr>
          <a:lstStyle/>
          <a:p>
            <a:pPr lvl="0"/>
            <a:r>
              <a:rPr lang="en-GB" sz="4800" dirty="0"/>
              <a:t>Link at least 3 of the following words:</a:t>
            </a:r>
          </a:p>
          <a:p>
            <a:pPr lvl="0"/>
            <a:endParaRPr lang="en-GB" sz="1600" dirty="0"/>
          </a:p>
          <a:p>
            <a:pPr lvl="0"/>
            <a:r>
              <a:rPr lang="en-GB" sz="3600" dirty="0"/>
              <a:t>	</a:t>
            </a:r>
            <a:r>
              <a:rPr lang="en-GB" sz="3600" dirty="0">
                <a:solidFill>
                  <a:srgbClr val="00B050"/>
                </a:solidFill>
              </a:rPr>
              <a:t>Service					hotel					care</a:t>
            </a:r>
          </a:p>
          <a:p>
            <a:pPr lvl="0"/>
            <a:endParaRPr lang="en-GB" sz="3600" dirty="0">
              <a:solidFill>
                <a:srgbClr val="00B050"/>
              </a:solidFill>
            </a:endParaRPr>
          </a:p>
          <a:p>
            <a:pPr lvl="0"/>
            <a:r>
              <a:rPr lang="en-GB" sz="3600" dirty="0">
                <a:solidFill>
                  <a:srgbClr val="00B050"/>
                </a:solidFill>
              </a:rPr>
              <a:t>				food						drink</a:t>
            </a:r>
          </a:p>
          <a:p>
            <a:pPr lvl="0"/>
            <a:endParaRPr lang="en-GB" sz="3600" dirty="0">
              <a:solidFill>
                <a:srgbClr val="00B050"/>
              </a:solidFill>
            </a:endParaRPr>
          </a:p>
          <a:p>
            <a:pPr lvl="0"/>
            <a:r>
              <a:rPr lang="en-GB" sz="3600" dirty="0">
                <a:solidFill>
                  <a:srgbClr val="00B050"/>
                </a:solidFill>
              </a:rPr>
              <a:t>	Hospital					prison					commercial</a:t>
            </a:r>
          </a:p>
          <a:p>
            <a:pPr lvl="0"/>
            <a:endParaRPr lang="en-GB" sz="3600" dirty="0"/>
          </a:p>
          <a:p>
            <a:pPr lvl="0"/>
            <a:r>
              <a:rPr lang="en-GB" sz="3600" dirty="0">
                <a:solidFill>
                  <a:srgbClr val="0070C0"/>
                </a:solidFill>
              </a:rPr>
              <a:t>CHALLENGE – link as many words as you can!</a:t>
            </a:r>
          </a:p>
        </p:txBody>
      </p:sp>
    </p:spTree>
    <p:extLst>
      <p:ext uri="{BB962C8B-B14F-4D97-AF65-F5344CB8AC3E}">
        <p14:creationId xmlns:p14="http://schemas.microsoft.com/office/powerpoint/2010/main" val="119699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Learning outcomes</a:t>
            </a:r>
          </a:p>
        </p:txBody>
      </p:sp>
      <p:sp>
        <p:nvSpPr>
          <p:cNvPr id="3" name="Subtitle 2"/>
          <p:cNvSpPr>
            <a:spLocks noGrp="1"/>
          </p:cNvSpPr>
          <p:nvPr>
            <p:ph type="subTitle" idx="1"/>
          </p:nvPr>
        </p:nvSpPr>
        <p:spPr>
          <a:xfrm>
            <a:off x="2334408" y="1301675"/>
            <a:ext cx="9857591" cy="4641924"/>
          </a:xfrm>
        </p:spPr>
        <p:txBody>
          <a:bodyPr>
            <a:normAutofit fontScale="62500" lnSpcReduction="20000"/>
          </a:bodyPr>
          <a:lstStyle/>
          <a:p>
            <a:pPr lvl="0"/>
            <a:r>
              <a:rPr lang="en-GB" sz="4800" b="1" u="sng" dirty="0"/>
              <a:t>WHAT?</a:t>
            </a:r>
          </a:p>
          <a:p>
            <a:pPr lvl="0"/>
            <a:r>
              <a:rPr lang="en-GB" sz="4800" dirty="0"/>
              <a:t>To be able to identify the different qualifications and skills needed to work in the H&amp;C industry and what the different rates of pay are</a:t>
            </a:r>
          </a:p>
          <a:p>
            <a:pPr lvl="0"/>
            <a:r>
              <a:rPr lang="en-GB" sz="4800" b="1" u="sng" dirty="0"/>
              <a:t>HOW?</a:t>
            </a:r>
          </a:p>
          <a:p>
            <a:pPr lvl="0"/>
            <a:r>
              <a:rPr lang="en-GB" sz="4800" dirty="0"/>
              <a:t>Complete a revision resource about the topic</a:t>
            </a:r>
          </a:p>
          <a:p>
            <a:pPr lvl="0"/>
            <a:r>
              <a:rPr lang="en-GB" sz="4800" b="1" u="sng" dirty="0"/>
              <a:t>WHY?</a:t>
            </a:r>
          </a:p>
          <a:p>
            <a:pPr lvl="0"/>
            <a:r>
              <a:rPr lang="en-GB" sz="4800" dirty="0"/>
              <a:t>To revisit this topic… you need to know this for the exam </a:t>
            </a:r>
            <a:r>
              <a:rPr lang="en-GB" sz="4800" b="1" dirty="0"/>
              <a:t>(June 19</a:t>
            </a:r>
            <a:r>
              <a:rPr lang="en-GB" sz="4800" b="1" baseline="30000" dirty="0"/>
              <a:t>th</a:t>
            </a:r>
            <a:r>
              <a:rPr lang="en-GB" sz="4800" b="1" dirty="0"/>
              <a:t>) </a:t>
            </a:r>
          </a:p>
        </p:txBody>
      </p:sp>
    </p:spTree>
    <p:extLst>
      <p:ext uri="{BB962C8B-B14F-4D97-AF65-F5344CB8AC3E}">
        <p14:creationId xmlns:p14="http://schemas.microsoft.com/office/powerpoint/2010/main" val="2745564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Job roles within the H&amp;C industry</a:t>
            </a:r>
          </a:p>
        </p:txBody>
      </p:sp>
      <p:sp>
        <p:nvSpPr>
          <p:cNvPr id="3" name="Subtitle 2"/>
          <p:cNvSpPr>
            <a:spLocks noGrp="1"/>
          </p:cNvSpPr>
          <p:nvPr>
            <p:ph type="subTitle" idx="1"/>
          </p:nvPr>
        </p:nvSpPr>
        <p:spPr>
          <a:xfrm>
            <a:off x="1839557" y="1233714"/>
            <a:ext cx="9857591" cy="5624285"/>
          </a:xfrm>
        </p:spPr>
        <p:txBody>
          <a:bodyPr>
            <a:normAutofit/>
          </a:bodyPr>
          <a:lstStyle/>
          <a:p>
            <a:pPr lvl="0"/>
            <a:r>
              <a:rPr lang="en-GB" sz="2800" b="1" dirty="0">
                <a:solidFill>
                  <a:schemeClr val="tx1"/>
                </a:solidFill>
              </a:rPr>
              <a:t>Choose one of the options below, produce a revision resource relating to page 9 and 10 of the revision guide</a:t>
            </a:r>
          </a:p>
          <a:p>
            <a:pPr lvl="0"/>
            <a:endParaRPr lang="en-GB" sz="2000" dirty="0">
              <a:solidFill>
                <a:schemeClr val="tx1"/>
              </a:solidFill>
            </a:endParaRPr>
          </a:p>
          <a:p>
            <a:pPr lvl="0"/>
            <a:endParaRPr lang="en-GB" dirty="0"/>
          </a:p>
          <a:p>
            <a:pPr lvl="0"/>
            <a:endParaRPr lang="en-GB" sz="1400" dirty="0"/>
          </a:p>
        </p:txBody>
      </p:sp>
      <p:pic>
        <p:nvPicPr>
          <p:cNvPr id="4" name="Picture 6">
            <a:extLst>
              <a:ext uri="{FF2B5EF4-FFF2-40B4-BE49-F238E27FC236}">
                <a16:creationId xmlns:a16="http://schemas.microsoft.com/office/drawing/2014/main" xmlns="" id="{B6ED951F-960D-418B-B7F0-4399FC8A2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931" t="28831" r="7762" b="37299"/>
          <a:stretch>
            <a:fillRect/>
          </a:stretch>
        </p:blipFill>
        <p:spPr bwMode="auto">
          <a:xfrm>
            <a:off x="226452" y="2691467"/>
            <a:ext cx="11965548" cy="3442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816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Review</a:t>
            </a:r>
          </a:p>
        </p:txBody>
      </p:sp>
      <p:sp>
        <p:nvSpPr>
          <p:cNvPr id="3" name="Subtitle 2"/>
          <p:cNvSpPr>
            <a:spLocks noGrp="1"/>
          </p:cNvSpPr>
          <p:nvPr>
            <p:ph type="subTitle" idx="1"/>
          </p:nvPr>
        </p:nvSpPr>
        <p:spPr>
          <a:xfrm>
            <a:off x="1656523" y="1043492"/>
            <a:ext cx="10416208" cy="5814507"/>
          </a:xfrm>
        </p:spPr>
        <p:txBody>
          <a:bodyPr>
            <a:normAutofit/>
          </a:bodyPr>
          <a:lstStyle/>
          <a:p>
            <a:r>
              <a:rPr lang="en-GB" sz="3200" dirty="0"/>
              <a:t>Produce a learning pyramid (about the topic you have covered) by writing down:</a:t>
            </a:r>
          </a:p>
          <a:p>
            <a:pPr lvl="0"/>
            <a:endParaRPr lang="en-GB" sz="3200" dirty="0"/>
          </a:p>
          <a:p>
            <a:pPr lvl="0"/>
            <a:r>
              <a:rPr lang="en-GB" sz="3200" dirty="0"/>
              <a:t>3 things you now know </a:t>
            </a:r>
          </a:p>
          <a:p>
            <a:pPr lvl="0"/>
            <a:r>
              <a:rPr lang="en-GB" sz="3200" dirty="0"/>
              <a:t>2 things you already knew that you had confirmed</a:t>
            </a:r>
          </a:p>
          <a:p>
            <a:pPr lvl="0"/>
            <a:r>
              <a:rPr lang="en-GB" sz="3200" dirty="0"/>
              <a:t>1 thing you still need to know</a:t>
            </a:r>
          </a:p>
          <a:p>
            <a:pPr marL="342900" lvl="0" indent="-342900">
              <a:buFont typeface="+mj-lt"/>
              <a:buAutoNum type="arabicPeriod"/>
            </a:pPr>
            <a:endParaRPr lang="en-GB" dirty="0"/>
          </a:p>
          <a:p>
            <a:pPr marL="342900" lvl="0" indent="-342900">
              <a:buFont typeface="+mj-lt"/>
              <a:buAutoNum type="arabicPeriod"/>
            </a:pPr>
            <a:endParaRPr lang="en-GB" dirty="0"/>
          </a:p>
        </p:txBody>
      </p:sp>
    </p:spTree>
    <p:extLst>
      <p:ext uri="{BB962C8B-B14F-4D97-AF65-F5344CB8AC3E}">
        <p14:creationId xmlns:p14="http://schemas.microsoft.com/office/powerpoint/2010/main" val="3706943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Revision lesson 4: Connect</a:t>
            </a:r>
          </a:p>
        </p:txBody>
      </p:sp>
      <p:sp>
        <p:nvSpPr>
          <p:cNvPr id="3" name="Subtitle 2"/>
          <p:cNvSpPr>
            <a:spLocks noGrp="1"/>
          </p:cNvSpPr>
          <p:nvPr>
            <p:ph type="subTitle" idx="1"/>
          </p:nvPr>
        </p:nvSpPr>
        <p:spPr>
          <a:xfrm>
            <a:off x="2334409" y="2216075"/>
            <a:ext cx="9857591" cy="4641924"/>
          </a:xfrm>
        </p:spPr>
        <p:txBody>
          <a:bodyPr>
            <a:normAutofit/>
          </a:bodyPr>
          <a:lstStyle/>
          <a:p>
            <a:pPr marL="342900" lvl="0" indent="-342900">
              <a:buFont typeface="+mj-lt"/>
              <a:buAutoNum type="arabicPeriod"/>
            </a:pPr>
            <a:r>
              <a:rPr lang="en-GB" sz="4800" dirty="0"/>
              <a:t>What is meant by the term “establishment”?</a:t>
            </a:r>
          </a:p>
          <a:p>
            <a:pPr marL="342900" lvl="0" indent="-342900">
              <a:buFont typeface="+mj-lt"/>
              <a:buAutoNum type="arabicPeriod"/>
            </a:pPr>
            <a:endParaRPr lang="en-GB" sz="4800" dirty="0"/>
          </a:p>
          <a:p>
            <a:pPr lvl="0"/>
            <a:r>
              <a:rPr lang="en-GB" sz="4800" dirty="0"/>
              <a:t>Extension: give examples of providers and services</a:t>
            </a:r>
          </a:p>
        </p:txBody>
      </p:sp>
    </p:spTree>
    <p:extLst>
      <p:ext uri="{BB962C8B-B14F-4D97-AF65-F5344CB8AC3E}">
        <p14:creationId xmlns:p14="http://schemas.microsoft.com/office/powerpoint/2010/main" val="102798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Connect</a:t>
            </a:r>
          </a:p>
        </p:txBody>
      </p:sp>
      <p:sp>
        <p:nvSpPr>
          <p:cNvPr id="3" name="Subtitle 2"/>
          <p:cNvSpPr>
            <a:spLocks noGrp="1"/>
          </p:cNvSpPr>
          <p:nvPr>
            <p:ph type="subTitle" idx="1"/>
          </p:nvPr>
        </p:nvSpPr>
        <p:spPr>
          <a:xfrm>
            <a:off x="2334409" y="1275171"/>
            <a:ext cx="9857591" cy="5059368"/>
          </a:xfrm>
        </p:spPr>
        <p:txBody>
          <a:bodyPr>
            <a:normAutofit fontScale="92500" lnSpcReduction="10000"/>
          </a:bodyPr>
          <a:lstStyle/>
          <a:p>
            <a:pPr marL="342900" lvl="0" indent="-342900">
              <a:buFont typeface="+mj-lt"/>
              <a:buAutoNum type="arabicPeriod"/>
            </a:pPr>
            <a:r>
              <a:rPr lang="en-GB" sz="4800" dirty="0"/>
              <a:t>An establishment is a provider that offers a service</a:t>
            </a:r>
          </a:p>
          <a:p>
            <a:pPr marL="342900" lvl="0" indent="-342900">
              <a:buFont typeface="+mj-lt"/>
              <a:buAutoNum type="arabicPeriod"/>
            </a:pPr>
            <a:endParaRPr lang="en-GB" sz="4800" dirty="0"/>
          </a:p>
          <a:p>
            <a:pPr lvl="0"/>
            <a:r>
              <a:rPr lang="en-GB" sz="4800" dirty="0"/>
              <a:t>Extension: </a:t>
            </a:r>
          </a:p>
          <a:p>
            <a:pPr lvl="0"/>
            <a:r>
              <a:rPr lang="en-GB" sz="4800" dirty="0"/>
              <a:t>Providers: Restaurant, airline, hospital, etc.</a:t>
            </a:r>
          </a:p>
          <a:p>
            <a:pPr lvl="0"/>
            <a:r>
              <a:rPr lang="en-GB" sz="4800" dirty="0"/>
              <a:t>Service: Food, travel, care, etc.</a:t>
            </a:r>
          </a:p>
        </p:txBody>
      </p:sp>
    </p:spTree>
    <p:extLst>
      <p:ext uri="{BB962C8B-B14F-4D97-AF65-F5344CB8AC3E}">
        <p14:creationId xmlns:p14="http://schemas.microsoft.com/office/powerpoint/2010/main" val="1371561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Learning outcomes</a:t>
            </a:r>
          </a:p>
        </p:txBody>
      </p:sp>
      <p:sp>
        <p:nvSpPr>
          <p:cNvPr id="3" name="Subtitle 2"/>
          <p:cNvSpPr>
            <a:spLocks noGrp="1"/>
          </p:cNvSpPr>
          <p:nvPr>
            <p:ph type="subTitle" idx="1"/>
          </p:nvPr>
        </p:nvSpPr>
        <p:spPr>
          <a:xfrm>
            <a:off x="2334408" y="1301675"/>
            <a:ext cx="9857591" cy="4641924"/>
          </a:xfrm>
        </p:spPr>
        <p:txBody>
          <a:bodyPr>
            <a:normAutofit fontScale="55000" lnSpcReduction="20000"/>
          </a:bodyPr>
          <a:lstStyle/>
          <a:p>
            <a:pPr lvl="0"/>
            <a:r>
              <a:rPr lang="en-GB" sz="4800" b="1" u="sng" dirty="0"/>
              <a:t>WHAT?</a:t>
            </a:r>
          </a:p>
          <a:p>
            <a:pPr lvl="0"/>
            <a:r>
              <a:rPr lang="en-GB" sz="4800" dirty="0"/>
              <a:t>To be able to understand the importance of kitchen layout</a:t>
            </a:r>
          </a:p>
          <a:p>
            <a:pPr lvl="0"/>
            <a:r>
              <a:rPr lang="en-GB" sz="4800" dirty="0"/>
              <a:t>To be able to identify different types of equipment and their uses</a:t>
            </a:r>
          </a:p>
          <a:p>
            <a:pPr lvl="0"/>
            <a:r>
              <a:rPr lang="en-GB" sz="4800" b="1" u="sng" dirty="0"/>
              <a:t>HOW?</a:t>
            </a:r>
          </a:p>
          <a:p>
            <a:pPr lvl="0"/>
            <a:r>
              <a:rPr lang="en-GB" sz="4800" dirty="0"/>
              <a:t>Answer questions related to the layout of a kitchen</a:t>
            </a:r>
          </a:p>
          <a:p>
            <a:pPr lvl="0"/>
            <a:r>
              <a:rPr lang="en-GB" sz="4800" dirty="0"/>
              <a:t>Work in pairs to test knowledge of equipment</a:t>
            </a:r>
          </a:p>
          <a:p>
            <a:pPr lvl="0"/>
            <a:r>
              <a:rPr lang="en-GB" sz="4800" b="1" u="sng" dirty="0"/>
              <a:t>WHY?</a:t>
            </a:r>
          </a:p>
          <a:p>
            <a:pPr lvl="0"/>
            <a:r>
              <a:rPr lang="en-GB" sz="4800" dirty="0"/>
              <a:t>To revisit this topic…  you need to know this for the exam </a:t>
            </a:r>
            <a:r>
              <a:rPr lang="en-GB" sz="4800" b="1" dirty="0"/>
              <a:t>(June 19</a:t>
            </a:r>
            <a:r>
              <a:rPr lang="en-GB" sz="4800" b="1" baseline="30000" dirty="0"/>
              <a:t>th</a:t>
            </a:r>
            <a:r>
              <a:rPr lang="en-GB" sz="4800" b="1" dirty="0"/>
              <a:t>) </a:t>
            </a:r>
          </a:p>
        </p:txBody>
      </p:sp>
    </p:spTree>
    <p:extLst>
      <p:ext uri="{BB962C8B-B14F-4D97-AF65-F5344CB8AC3E}">
        <p14:creationId xmlns:p14="http://schemas.microsoft.com/office/powerpoint/2010/main" val="672194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Kitchen layout</a:t>
            </a:r>
          </a:p>
        </p:txBody>
      </p:sp>
      <p:sp>
        <p:nvSpPr>
          <p:cNvPr id="3" name="Subtitle 2"/>
          <p:cNvSpPr>
            <a:spLocks noGrp="1"/>
          </p:cNvSpPr>
          <p:nvPr>
            <p:ph type="subTitle" idx="1"/>
          </p:nvPr>
        </p:nvSpPr>
        <p:spPr>
          <a:xfrm>
            <a:off x="1839557" y="1043492"/>
            <a:ext cx="6686955" cy="5814507"/>
          </a:xfrm>
        </p:spPr>
        <p:txBody>
          <a:bodyPr>
            <a:normAutofit/>
          </a:bodyPr>
          <a:lstStyle/>
          <a:p>
            <a:pPr lvl="0"/>
            <a:r>
              <a:rPr lang="en-GB" sz="2800" b="1" dirty="0">
                <a:solidFill>
                  <a:schemeClr val="tx1"/>
                </a:solidFill>
              </a:rPr>
              <a:t>Read page 11 of the revision guide and answer the following questions:</a:t>
            </a:r>
          </a:p>
          <a:p>
            <a:pPr lvl="0"/>
            <a:endParaRPr lang="en-GB" sz="2000" dirty="0">
              <a:solidFill>
                <a:schemeClr val="tx1"/>
              </a:solidFill>
            </a:endParaRPr>
          </a:p>
          <a:p>
            <a:pPr marL="342900" lvl="0" indent="-342900">
              <a:buFont typeface="+mj-lt"/>
              <a:buAutoNum type="arabicPeriod"/>
            </a:pPr>
            <a:r>
              <a:rPr lang="en-GB" sz="2000" dirty="0">
                <a:solidFill>
                  <a:schemeClr val="tx1"/>
                </a:solidFill>
              </a:rPr>
              <a:t>What is the “rule” about preparation areas?</a:t>
            </a:r>
          </a:p>
          <a:p>
            <a:pPr marL="342900" lvl="0" indent="-342900">
              <a:buFont typeface="+mj-lt"/>
              <a:buAutoNum type="arabicPeriod"/>
            </a:pPr>
            <a:r>
              <a:rPr lang="en-GB" sz="2000" dirty="0">
                <a:solidFill>
                  <a:schemeClr val="tx1"/>
                </a:solidFill>
              </a:rPr>
              <a:t>Where should the storage areas be?</a:t>
            </a:r>
          </a:p>
          <a:p>
            <a:pPr marL="342900" lvl="0" indent="-342900">
              <a:buFont typeface="+mj-lt"/>
              <a:buAutoNum type="arabicPeriod"/>
            </a:pPr>
            <a:r>
              <a:rPr lang="en-GB" sz="2000" dirty="0">
                <a:solidFill>
                  <a:schemeClr val="tx1"/>
                </a:solidFill>
              </a:rPr>
              <a:t>True of false?  The fridges and freezers should be apart.</a:t>
            </a:r>
          </a:p>
          <a:p>
            <a:pPr marL="342900" lvl="0" indent="-342900">
              <a:buFont typeface="+mj-lt"/>
              <a:buAutoNum type="arabicPeriod"/>
            </a:pPr>
            <a:r>
              <a:rPr lang="en-GB" sz="2000" dirty="0">
                <a:solidFill>
                  <a:schemeClr val="tx1"/>
                </a:solidFill>
              </a:rPr>
              <a:t>Where should the dishwashing facilities be?</a:t>
            </a:r>
          </a:p>
          <a:p>
            <a:pPr marL="342900" lvl="0" indent="-342900">
              <a:buFont typeface="+mj-lt"/>
              <a:buAutoNum type="arabicPeriod"/>
            </a:pPr>
            <a:r>
              <a:rPr lang="en-GB" sz="2000" dirty="0">
                <a:solidFill>
                  <a:schemeClr val="tx1"/>
                </a:solidFill>
              </a:rPr>
              <a:t>Why is it so important that staff are aware of their key duties?</a:t>
            </a:r>
          </a:p>
          <a:p>
            <a:pPr marL="342900" lvl="0" indent="-342900">
              <a:buFont typeface="+mj-lt"/>
              <a:buAutoNum type="arabicPeriod"/>
            </a:pPr>
            <a:r>
              <a:rPr lang="en-GB" sz="2000" dirty="0">
                <a:solidFill>
                  <a:schemeClr val="tx1"/>
                </a:solidFill>
              </a:rPr>
              <a:t>What does the layout of the kitchen assist with?</a:t>
            </a:r>
          </a:p>
          <a:p>
            <a:pPr marL="342900" lvl="0" indent="-342900">
              <a:buFont typeface="+mj-lt"/>
              <a:buAutoNum type="arabicPeriod"/>
            </a:pPr>
            <a:endParaRPr lang="en-GB" dirty="0"/>
          </a:p>
          <a:p>
            <a:pPr lvl="0"/>
            <a:endParaRPr lang="en-GB" sz="1400" dirty="0"/>
          </a:p>
        </p:txBody>
      </p:sp>
      <p:pic>
        <p:nvPicPr>
          <p:cNvPr id="4" name="Picture 3">
            <a:extLst>
              <a:ext uri="{FF2B5EF4-FFF2-40B4-BE49-F238E27FC236}">
                <a16:creationId xmlns:a16="http://schemas.microsoft.com/office/drawing/2014/main" xmlns="" id="{92E943AD-2C24-4FEA-9558-6A1B164E7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6512" y="1883288"/>
            <a:ext cx="3651861" cy="3733741"/>
          </a:xfrm>
          <a:prstGeom prst="rect">
            <a:avLst/>
          </a:prstGeom>
        </p:spPr>
      </p:pic>
    </p:spTree>
    <p:extLst>
      <p:ext uri="{BB962C8B-B14F-4D97-AF65-F5344CB8AC3E}">
        <p14:creationId xmlns:p14="http://schemas.microsoft.com/office/powerpoint/2010/main" val="1066543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Connect</a:t>
            </a:r>
          </a:p>
        </p:txBody>
      </p:sp>
      <p:sp>
        <p:nvSpPr>
          <p:cNvPr id="3" name="Subtitle 2"/>
          <p:cNvSpPr>
            <a:spLocks noGrp="1"/>
          </p:cNvSpPr>
          <p:nvPr>
            <p:ph type="subTitle" idx="1"/>
          </p:nvPr>
        </p:nvSpPr>
        <p:spPr>
          <a:xfrm>
            <a:off x="2334409" y="1275171"/>
            <a:ext cx="9857591" cy="5059368"/>
          </a:xfrm>
        </p:spPr>
        <p:txBody>
          <a:bodyPr>
            <a:normAutofit fontScale="70000" lnSpcReduction="20000"/>
          </a:bodyPr>
          <a:lstStyle/>
          <a:p>
            <a:pPr marL="342900" lvl="0" indent="-342900">
              <a:buFont typeface="+mj-lt"/>
              <a:buAutoNum type="arabicPeriod"/>
            </a:pPr>
            <a:r>
              <a:rPr lang="en-GB" sz="4800" dirty="0"/>
              <a:t>A provider is someone that provides you with a service (also known as an establishment)</a:t>
            </a:r>
          </a:p>
          <a:p>
            <a:pPr marL="342900" lvl="0" indent="-342900">
              <a:buFont typeface="+mj-lt"/>
              <a:buAutoNum type="arabicPeriod"/>
            </a:pPr>
            <a:endParaRPr lang="en-GB" sz="4800" dirty="0"/>
          </a:p>
          <a:p>
            <a:pPr marL="342900" lvl="0" indent="-342900">
              <a:buFont typeface="+mj-lt"/>
              <a:buAutoNum type="arabicPeriod"/>
            </a:pPr>
            <a:r>
              <a:rPr lang="en-GB" sz="4800" dirty="0"/>
              <a:t>A service is the service offered by a provider</a:t>
            </a:r>
          </a:p>
          <a:p>
            <a:pPr marL="342900" lvl="0" indent="-342900">
              <a:buFont typeface="+mj-lt"/>
              <a:buAutoNum type="arabicPeriod"/>
            </a:pPr>
            <a:endParaRPr lang="en-GB" sz="4800" dirty="0"/>
          </a:p>
          <a:p>
            <a:pPr lvl="0"/>
            <a:r>
              <a:rPr lang="en-GB" sz="4800" dirty="0"/>
              <a:t>Extension: </a:t>
            </a:r>
          </a:p>
          <a:p>
            <a:pPr lvl="0"/>
            <a:r>
              <a:rPr lang="en-GB" sz="4800" dirty="0"/>
              <a:t>Providers: Restaurant, airline, hospital, etc.</a:t>
            </a:r>
          </a:p>
          <a:p>
            <a:pPr lvl="0"/>
            <a:r>
              <a:rPr lang="en-GB" sz="4800" dirty="0"/>
              <a:t>Service: Food, travel, care, etc.</a:t>
            </a:r>
          </a:p>
        </p:txBody>
      </p:sp>
    </p:spTree>
    <p:extLst>
      <p:ext uri="{BB962C8B-B14F-4D97-AF65-F5344CB8AC3E}">
        <p14:creationId xmlns:p14="http://schemas.microsoft.com/office/powerpoint/2010/main" val="1382207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Kitchen layout</a:t>
            </a:r>
          </a:p>
        </p:txBody>
      </p:sp>
      <p:sp>
        <p:nvSpPr>
          <p:cNvPr id="3" name="Subtitle 2"/>
          <p:cNvSpPr>
            <a:spLocks noGrp="1"/>
          </p:cNvSpPr>
          <p:nvPr>
            <p:ph type="subTitle" idx="1"/>
          </p:nvPr>
        </p:nvSpPr>
        <p:spPr>
          <a:xfrm>
            <a:off x="1839557" y="1043492"/>
            <a:ext cx="9857591" cy="5814507"/>
          </a:xfrm>
        </p:spPr>
        <p:txBody>
          <a:bodyPr>
            <a:normAutofit/>
          </a:bodyPr>
          <a:lstStyle/>
          <a:p>
            <a:pPr lvl="0"/>
            <a:r>
              <a:rPr lang="en-GB" sz="2800" b="1" dirty="0">
                <a:solidFill>
                  <a:schemeClr val="tx1"/>
                </a:solidFill>
              </a:rPr>
              <a:t>Self assess your work</a:t>
            </a:r>
          </a:p>
          <a:p>
            <a:pPr lvl="0"/>
            <a:endParaRPr lang="en-GB" sz="2000" dirty="0">
              <a:solidFill>
                <a:schemeClr val="tx1"/>
              </a:solidFill>
            </a:endParaRPr>
          </a:p>
          <a:p>
            <a:pPr marL="342900" lvl="0" indent="-342900">
              <a:buFont typeface="+mj-lt"/>
              <a:buAutoNum type="arabicPeriod"/>
            </a:pPr>
            <a:r>
              <a:rPr lang="en-GB" sz="2000" dirty="0">
                <a:solidFill>
                  <a:schemeClr val="tx1"/>
                </a:solidFill>
              </a:rPr>
              <a:t>They should all be in the same place</a:t>
            </a:r>
          </a:p>
          <a:p>
            <a:pPr marL="342900" lvl="0" indent="-342900">
              <a:buFont typeface="+mj-lt"/>
              <a:buAutoNum type="arabicPeriod"/>
            </a:pPr>
            <a:r>
              <a:rPr lang="en-GB" sz="2000" dirty="0">
                <a:solidFill>
                  <a:schemeClr val="tx1"/>
                </a:solidFill>
              </a:rPr>
              <a:t>Together and at the back of the kitchen</a:t>
            </a:r>
          </a:p>
          <a:p>
            <a:pPr marL="342900" lvl="0" indent="-342900">
              <a:buFont typeface="+mj-lt"/>
              <a:buAutoNum type="arabicPeriod"/>
            </a:pPr>
            <a:r>
              <a:rPr lang="en-GB" sz="2000" dirty="0">
                <a:solidFill>
                  <a:schemeClr val="tx1"/>
                </a:solidFill>
              </a:rPr>
              <a:t>False</a:t>
            </a:r>
          </a:p>
          <a:p>
            <a:pPr marL="342900" lvl="0" indent="-342900">
              <a:buFont typeface="+mj-lt"/>
              <a:buAutoNum type="arabicPeriod"/>
            </a:pPr>
            <a:r>
              <a:rPr lang="en-GB" sz="2000" dirty="0">
                <a:solidFill>
                  <a:schemeClr val="tx1"/>
                </a:solidFill>
              </a:rPr>
              <a:t>Separate from other areas</a:t>
            </a:r>
          </a:p>
          <a:p>
            <a:pPr marL="342900" lvl="0" indent="-342900">
              <a:buFont typeface="+mj-lt"/>
              <a:buAutoNum type="arabicPeriod"/>
            </a:pPr>
            <a:r>
              <a:rPr lang="en-GB" sz="2000" dirty="0">
                <a:solidFill>
                  <a:schemeClr val="tx1"/>
                </a:solidFill>
              </a:rPr>
              <a:t>Because it can get very hectic during service</a:t>
            </a:r>
          </a:p>
          <a:p>
            <a:pPr marL="342900" lvl="0" indent="-342900">
              <a:buFont typeface="+mj-lt"/>
              <a:buAutoNum type="arabicPeriod"/>
            </a:pPr>
            <a:r>
              <a:rPr lang="en-GB" sz="2000" dirty="0">
                <a:solidFill>
                  <a:schemeClr val="tx1"/>
                </a:solidFill>
              </a:rPr>
              <a:t>Keeping staff calm</a:t>
            </a:r>
          </a:p>
          <a:p>
            <a:pPr marL="342900" lvl="0" indent="-342900">
              <a:buFont typeface="+mj-lt"/>
              <a:buAutoNum type="arabicPeriod"/>
            </a:pPr>
            <a:endParaRPr lang="en-GB" dirty="0"/>
          </a:p>
          <a:p>
            <a:pPr lvl="0"/>
            <a:endParaRPr lang="en-GB" sz="1400" dirty="0"/>
          </a:p>
        </p:txBody>
      </p:sp>
      <p:pic>
        <p:nvPicPr>
          <p:cNvPr id="6" name="Picture 5">
            <a:extLst>
              <a:ext uri="{FF2B5EF4-FFF2-40B4-BE49-F238E27FC236}">
                <a16:creationId xmlns:a16="http://schemas.microsoft.com/office/drawing/2014/main" xmlns="" id="{0EA34A2C-B95D-44E6-AE2C-A0D66B80CD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8368" y="1883287"/>
            <a:ext cx="3651861" cy="3733741"/>
          </a:xfrm>
          <a:prstGeom prst="rect">
            <a:avLst/>
          </a:prstGeom>
        </p:spPr>
      </p:pic>
    </p:spTree>
    <p:extLst>
      <p:ext uri="{BB962C8B-B14F-4D97-AF65-F5344CB8AC3E}">
        <p14:creationId xmlns:p14="http://schemas.microsoft.com/office/powerpoint/2010/main" val="3296457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893" y="821073"/>
            <a:ext cx="10522214" cy="839796"/>
          </a:xfrm>
        </p:spPr>
        <p:txBody>
          <a:bodyPr>
            <a:normAutofit fontScale="90000"/>
          </a:bodyPr>
          <a:lstStyle/>
          <a:p>
            <a:r>
              <a:rPr lang="en-GB" u="sng" dirty="0"/>
              <a:t>Equipment used in an industrial kitchen</a:t>
            </a:r>
          </a:p>
        </p:txBody>
      </p:sp>
      <p:sp>
        <p:nvSpPr>
          <p:cNvPr id="3" name="Subtitle 2"/>
          <p:cNvSpPr>
            <a:spLocks noGrp="1"/>
          </p:cNvSpPr>
          <p:nvPr>
            <p:ph type="subTitle" idx="1"/>
          </p:nvPr>
        </p:nvSpPr>
        <p:spPr>
          <a:xfrm>
            <a:off x="834893" y="1660868"/>
            <a:ext cx="7691619" cy="5197131"/>
          </a:xfrm>
        </p:spPr>
        <p:txBody>
          <a:bodyPr>
            <a:normAutofit fontScale="77500" lnSpcReduction="20000"/>
          </a:bodyPr>
          <a:lstStyle/>
          <a:p>
            <a:pPr lvl="0"/>
            <a:r>
              <a:rPr lang="en-GB" sz="2800" dirty="0">
                <a:solidFill>
                  <a:schemeClr val="tx1"/>
                </a:solidFill>
              </a:rPr>
              <a:t>Work in groups of 4 to try and complete the information sheet about the different types of equipment used in an industrial kitchen. (map from memory style!)</a:t>
            </a:r>
          </a:p>
          <a:p>
            <a:pPr lvl="0"/>
            <a:endParaRPr lang="en-GB" sz="2800" dirty="0">
              <a:solidFill>
                <a:schemeClr val="tx1"/>
              </a:solidFill>
            </a:endParaRPr>
          </a:p>
          <a:p>
            <a:pPr marL="1428750" lvl="2" indent="-514350" algn="l">
              <a:buFont typeface="+mj-lt"/>
              <a:buAutoNum type="arabicPeriod"/>
            </a:pPr>
            <a:r>
              <a:rPr lang="en-GB" sz="2400" dirty="0">
                <a:solidFill>
                  <a:schemeClr val="tx1"/>
                </a:solidFill>
              </a:rPr>
              <a:t>Number yourself 1 to 4</a:t>
            </a:r>
          </a:p>
          <a:p>
            <a:pPr marL="1428750" lvl="2" indent="-514350" algn="l">
              <a:buFont typeface="+mj-lt"/>
              <a:buAutoNum type="arabicPeriod"/>
            </a:pPr>
            <a:r>
              <a:rPr lang="en-GB" sz="2400" dirty="0">
                <a:solidFill>
                  <a:schemeClr val="tx1"/>
                </a:solidFill>
              </a:rPr>
              <a:t>Number 1s come to the front, try to memorise pages 12 and 13 of the revision guide (you have 30 seconds)</a:t>
            </a:r>
          </a:p>
          <a:p>
            <a:pPr marL="1428750" lvl="2" indent="-514350" algn="l">
              <a:buFont typeface="+mj-lt"/>
              <a:buAutoNum type="arabicPeriod"/>
            </a:pPr>
            <a:r>
              <a:rPr lang="en-GB" sz="2400" dirty="0">
                <a:solidFill>
                  <a:schemeClr val="tx1"/>
                </a:solidFill>
              </a:rPr>
              <a:t>Number 1s go back to your group and number 2s come to the front to memorise the sheets (you have 30 seconds).  Number 1s describe to 3 and 4 what you have just seen, you are not allowed to write until number 2 returns</a:t>
            </a:r>
          </a:p>
          <a:p>
            <a:pPr marL="1428750" lvl="2" indent="-514350" algn="l">
              <a:buFont typeface="+mj-lt"/>
              <a:buAutoNum type="arabicPeriod"/>
            </a:pPr>
            <a:r>
              <a:rPr lang="en-GB" sz="2400" dirty="0">
                <a:solidFill>
                  <a:schemeClr val="tx1"/>
                </a:solidFill>
              </a:rPr>
              <a:t>Number 2 swap with number 3…  Keep the process going!</a:t>
            </a:r>
          </a:p>
          <a:p>
            <a:pPr marL="1428750" lvl="2" indent="-514350" algn="l">
              <a:buFont typeface="+mj-lt"/>
              <a:buAutoNum type="arabicPeriod"/>
            </a:pPr>
            <a:r>
              <a:rPr lang="en-GB" sz="2400" dirty="0">
                <a:solidFill>
                  <a:schemeClr val="tx1"/>
                </a:solidFill>
              </a:rPr>
              <a:t>The winner will be the group with the most correct information at the end of the allocated time!</a:t>
            </a:r>
          </a:p>
          <a:p>
            <a:pPr marL="1428750" lvl="2" indent="-514350" algn="l">
              <a:buFont typeface="+mj-lt"/>
              <a:buAutoNum type="arabicPeriod"/>
            </a:pPr>
            <a:endParaRPr lang="en-GB" sz="2400" dirty="0">
              <a:solidFill>
                <a:schemeClr val="tx1"/>
              </a:solidFill>
            </a:endParaRPr>
          </a:p>
          <a:p>
            <a:pPr lvl="0"/>
            <a:endParaRPr lang="en-GB" dirty="0"/>
          </a:p>
          <a:p>
            <a:pPr lvl="0"/>
            <a:endParaRPr lang="en-GB" sz="1400" dirty="0"/>
          </a:p>
        </p:txBody>
      </p:sp>
      <p:pic>
        <p:nvPicPr>
          <p:cNvPr id="6" name="Picture 5">
            <a:extLst>
              <a:ext uri="{FF2B5EF4-FFF2-40B4-BE49-F238E27FC236}">
                <a16:creationId xmlns:a16="http://schemas.microsoft.com/office/drawing/2014/main" xmlns="" id="{7FC3238D-C9B0-4FF7-96B3-878EC586A4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4194" y="2786743"/>
            <a:ext cx="3398467" cy="2554514"/>
          </a:xfrm>
          <a:prstGeom prst="rect">
            <a:avLst/>
          </a:prstGeom>
        </p:spPr>
      </p:pic>
    </p:spTree>
    <p:extLst>
      <p:ext uri="{BB962C8B-B14F-4D97-AF65-F5344CB8AC3E}">
        <p14:creationId xmlns:p14="http://schemas.microsoft.com/office/powerpoint/2010/main" val="2694659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Review</a:t>
            </a:r>
          </a:p>
        </p:txBody>
      </p:sp>
      <p:sp>
        <p:nvSpPr>
          <p:cNvPr id="3" name="Subtitle 2"/>
          <p:cNvSpPr>
            <a:spLocks noGrp="1"/>
          </p:cNvSpPr>
          <p:nvPr>
            <p:ph type="subTitle" idx="1"/>
          </p:nvPr>
        </p:nvSpPr>
        <p:spPr>
          <a:xfrm>
            <a:off x="1656523" y="1043492"/>
            <a:ext cx="10416208" cy="5814507"/>
          </a:xfrm>
        </p:spPr>
        <p:txBody>
          <a:bodyPr>
            <a:normAutofit/>
          </a:bodyPr>
          <a:lstStyle/>
          <a:p>
            <a:pPr lvl="0"/>
            <a:r>
              <a:rPr lang="en-GB" sz="2400" dirty="0">
                <a:solidFill>
                  <a:schemeClr val="tx1"/>
                </a:solidFill>
              </a:rPr>
              <a:t>Look at the revision list on page 2 and 3 of the revision booklet.</a:t>
            </a:r>
          </a:p>
          <a:p>
            <a:pPr lvl="0"/>
            <a:endParaRPr lang="en-GB" sz="2400" dirty="0">
              <a:solidFill>
                <a:schemeClr val="tx1"/>
              </a:solidFill>
            </a:endParaRPr>
          </a:p>
          <a:p>
            <a:pPr lvl="0"/>
            <a:r>
              <a:rPr lang="en-GB" sz="2400" dirty="0">
                <a:solidFill>
                  <a:schemeClr val="tx1"/>
                </a:solidFill>
              </a:rPr>
              <a:t>Highlight the topics you have covered over the last two lessons using the following code:</a:t>
            </a:r>
          </a:p>
          <a:p>
            <a:pPr lvl="0"/>
            <a:endParaRPr lang="en-GB" sz="2400" dirty="0">
              <a:solidFill>
                <a:schemeClr val="tx1"/>
              </a:solidFill>
            </a:endParaRPr>
          </a:p>
          <a:p>
            <a:pPr marL="800100" lvl="1" indent="-342900" algn="l">
              <a:buFont typeface="+mj-lt"/>
              <a:buAutoNum type="alphaLcParenR"/>
            </a:pPr>
            <a:r>
              <a:rPr lang="en-GB" sz="2400" dirty="0">
                <a:solidFill>
                  <a:schemeClr val="tx1"/>
                </a:solidFill>
              </a:rPr>
              <a:t>Green – I have revised this topic and I am confident I know the information</a:t>
            </a:r>
          </a:p>
          <a:p>
            <a:pPr marL="800100" lvl="1" indent="-342900" algn="l">
              <a:buFont typeface="+mj-lt"/>
              <a:buAutoNum type="alphaLcParenR"/>
            </a:pPr>
            <a:r>
              <a:rPr lang="en-GB" sz="2400" dirty="0">
                <a:solidFill>
                  <a:schemeClr val="tx1"/>
                </a:solidFill>
              </a:rPr>
              <a:t>Orange – I have revised this topic and I know some of the information but not all of it</a:t>
            </a:r>
          </a:p>
          <a:p>
            <a:pPr marL="800100" lvl="1" indent="-342900" algn="l">
              <a:buFont typeface="+mj-lt"/>
              <a:buAutoNum type="alphaLcParenR"/>
            </a:pPr>
            <a:r>
              <a:rPr lang="en-GB" sz="2400" dirty="0">
                <a:solidFill>
                  <a:schemeClr val="tx1"/>
                </a:solidFill>
              </a:rPr>
              <a:t>Red – I have revised this topic however I still do not know the information and need to revise this area more</a:t>
            </a:r>
          </a:p>
          <a:p>
            <a:pPr marL="342900" lvl="0" indent="-342900">
              <a:buFont typeface="+mj-lt"/>
              <a:buAutoNum type="arabicPeriod"/>
            </a:pPr>
            <a:endParaRPr lang="en-GB" sz="2400" dirty="0">
              <a:solidFill>
                <a:schemeClr val="tx1"/>
              </a:solidFill>
            </a:endParaRPr>
          </a:p>
          <a:p>
            <a:pPr marL="342900" lvl="0" indent="-342900">
              <a:buFont typeface="+mj-lt"/>
              <a:buAutoNum type="arabicPeriod"/>
            </a:pPr>
            <a:endParaRPr lang="en-GB" sz="2400" dirty="0">
              <a:solidFill>
                <a:schemeClr val="tx1"/>
              </a:solidFill>
            </a:endParaRPr>
          </a:p>
          <a:p>
            <a:pPr marL="342900" lvl="0" indent="-342900">
              <a:buFont typeface="+mj-lt"/>
              <a:buAutoNum type="arabicPeriod"/>
            </a:pPr>
            <a:endParaRPr lang="en-GB" sz="2400" dirty="0">
              <a:solidFill>
                <a:schemeClr val="tx1"/>
              </a:solidFill>
            </a:endParaRPr>
          </a:p>
        </p:txBody>
      </p:sp>
    </p:spTree>
    <p:extLst>
      <p:ext uri="{BB962C8B-B14F-4D97-AF65-F5344CB8AC3E}">
        <p14:creationId xmlns:p14="http://schemas.microsoft.com/office/powerpoint/2010/main" val="688992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2EE1AD5A-13B9-43A5-BE6A-22EBA17B0AC2}"/>
              </a:ext>
            </a:extLst>
          </p:cNvPr>
          <p:cNvSpPr txBox="1">
            <a:spLocks/>
          </p:cNvSpPr>
          <p:nvPr/>
        </p:nvSpPr>
        <p:spPr>
          <a:xfrm>
            <a:off x="636814" y="4233289"/>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a:t>Name – </a:t>
            </a:r>
          </a:p>
          <a:p>
            <a:pPr marL="0" indent="0">
              <a:buFont typeface="Wingdings 3" charset="2"/>
              <a:buNone/>
            </a:pPr>
            <a:endParaRPr lang="en-GB"/>
          </a:p>
          <a:p>
            <a:r>
              <a:rPr lang="en-GB"/>
              <a:t>Description - </a:t>
            </a:r>
            <a:endParaRPr lang="en-GB" dirty="0"/>
          </a:p>
        </p:txBody>
      </p:sp>
      <p:sp>
        <p:nvSpPr>
          <p:cNvPr id="2" name="Title 1">
            <a:extLst>
              <a:ext uri="{FF2B5EF4-FFF2-40B4-BE49-F238E27FC236}">
                <a16:creationId xmlns:a16="http://schemas.microsoft.com/office/drawing/2014/main" xmlns="" id="{B891871A-5524-4951-AE51-1DEDDB10EF9C}"/>
              </a:ext>
            </a:extLst>
          </p:cNvPr>
          <p:cNvSpPr>
            <a:spLocks noGrp="1"/>
          </p:cNvSpPr>
          <p:nvPr>
            <p:ph type="title"/>
          </p:nvPr>
        </p:nvSpPr>
        <p:spPr>
          <a:xfrm>
            <a:off x="1736035" y="192661"/>
            <a:ext cx="9768577" cy="1205457"/>
          </a:xfrm>
        </p:spPr>
        <p:txBody>
          <a:bodyPr/>
          <a:lstStyle/>
          <a:p>
            <a:pPr algn="ctr"/>
            <a:r>
              <a:rPr lang="en-GB" b="1" dirty="0"/>
              <a:t>Equipment used in an industrial kitchen</a:t>
            </a:r>
            <a:br>
              <a:rPr lang="en-GB" b="1" dirty="0"/>
            </a:br>
            <a:r>
              <a:rPr lang="en-GB" sz="2400" b="1" dirty="0"/>
              <a:t>Map from memory sheet to complete</a:t>
            </a:r>
          </a:p>
        </p:txBody>
      </p:sp>
      <p:sp>
        <p:nvSpPr>
          <p:cNvPr id="3" name="Content Placeholder 2">
            <a:extLst>
              <a:ext uri="{FF2B5EF4-FFF2-40B4-BE49-F238E27FC236}">
                <a16:creationId xmlns:a16="http://schemas.microsoft.com/office/drawing/2014/main" xmlns="" id="{BB1F9B08-2687-472A-85A3-E96497934F3A}"/>
              </a:ext>
            </a:extLst>
          </p:cNvPr>
          <p:cNvSpPr>
            <a:spLocks noGrp="1"/>
          </p:cNvSpPr>
          <p:nvPr>
            <p:ph idx="1"/>
          </p:nvPr>
        </p:nvSpPr>
        <p:spPr>
          <a:xfrm>
            <a:off x="636814" y="1400073"/>
            <a:ext cx="3717471" cy="2430095"/>
          </a:xfrm>
          <a:solidFill>
            <a:schemeClr val="bg1"/>
          </a:solidFill>
          <a:ln>
            <a:solidFill>
              <a:schemeClr val="tx1"/>
            </a:solidFill>
          </a:ln>
        </p:spPr>
        <p:txBody>
          <a:bodyPr/>
          <a:lstStyle/>
          <a:p>
            <a:r>
              <a:rPr lang="en-GB" dirty="0"/>
              <a:t>Name – </a:t>
            </a:r>
          </a:p>
          <a:p>
            <a:pPr marL="0" indent="0">
              <a:buNone/>
            </a:pPr>
            <a:endParaRPr lang="en-GB" dirty="0"/>
          </a:p>
          <a:p>
            <a:r>
              <a:rPr lang="en-GB" dirty="0"/>
              <a:t>Description - </a:t>
            </a:r>
          </a:p>
        </p:txBody>
      </p:sp>
      <p:pic>
        <p:nvPicPr>
          <p:cNvPr id="5" name="Picture 4">
            <a:extLst>
              <a:ext uri="{FF2B5EF4-FFF2-40B4-BE49-F238E27FC236}">
                <a16:creationId xmlns:a16="http://schemas.microsoft.com/office/drawing/2014/main" xmlns="" id="{BA5297B7-9C23-436F-9193-927A3F95A93A}"/>
              </a:ext>
            </a:extLst>
          </p:cNvPr>
          <p:cNvPicPr>
            <a:picLocks noChangeAspect="1"/>
          </p:cNvPicPr>
          <p:nvPr/>
        </p:nvPicPr>
        <p:blipFill rotWithShape="1">
          <a:blip r:embed="rId2"/>
          <a:srcRect l="39226" t="34221" r="53631" b="41736"/>
          <a:stretch/>
        </p:blipFill>
        <p:spPr>
          <a:xfrm>
            <a:off x="3418114" y="1400073"/>
            <a:ext cx="870857" cy="1647999"/>
          </a:xfrm>
          <a:prstGeom prst="rect">
            <a:avLst/>
          </a:prstGeom>
          <a:solidFill>
            <a:schemeClr val="bg1"/>
          </a:solidFill>
        </p:spPr>
      </p:pic>
      <p:pic>
        <p:nvPicPr>
          <p:cNvPr id="6" name="Picture 5">
            <a:extLst>
              <a:ext uri="{FF2B5EF4-FFF2-40B4-BE49-F238E27FC236}">
                <a16:creationId xmlns:a16="http://schemas.microsoft.com/office/drawing/2014/main" xmlns="" id="{999A1A35-D817-4847-925F-34B5117AC509}"/>
              </a:ext>
            </a:extLst>
          </p:cNvPr>
          <p:cNvPicPr>
            <a:picLocks noChangeAspect="1"/>
          </p:cNvPicPr>
          <p:nvPr/>
        </p:nvPicPr>
        <p:blipFill rotWithShape="1">
          <a:blip r:embed="rId2"/>
          <a:srcRect l="50326" t="68234" r="42826" b="15913"/>
          <a:stretch/>
        </p:blipFill>
        <p:spPr>
          <a:xfrm>
            <a:off x="3213945" y="4352555"/>
            <a:ext cx="1118245" cy="1455496"/>
          </a:xfrm>
          <a:prstGeom prst="rect">
            <a:avLst/>
          </a:prstGeom>
          <a:solidFill>
            <a:schemeClr val="bg1"/>
          </a:solidFill>
        </p:spPr>
      </p:pic>
      <p:sp>
        <p:nvSpPr>
          <p:cNvPr id="8" name="Content Placeholder 2">
            <a:extLst>
              <a:ext uri="{FF2B5EF4-FFF2-40B4-BE49-F238E27FC236}">
                <a16:creationId xmlns:a16="http://schemas.microsoft.com/office/drawing/2014/main" xmlns="" id="{1FA1F7B0-240B-43E5-A568-3391B837FFCE}"/>
              </a:ext>
            </a:extLst>
          </p:cNvPr>
          <p:cNvSpPr txBox="1">
            <a:spLocks/>
          </p:cNvSpPr>
          <p:nvPr/>
        </p:nvSpPr>
        <p:spPr>
          <a:xfrm>
            <a:off x="4354285" y="1402027"/>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a:t>Name – </a:t>
            </a:r>
          </a:p>
          <a:p>
            <a:pPr marL="0" indent="0">
              <a:buFont typeface="Wingdings 3" charset="2"/>
              <a:buNone/>
            </a:pPr>
            <a:endParaRPr lang="en-GB"/>
          </a:p>
          <a:p>
            <a:r>
              <a:rPr lang="en-GB"/>
              <a:t>Description - </a:t>
            </a:r>
            <a:endParaRPr lang="en-GB" dirty="0"/>
          </a:p>
        </p:txBody>
      </p:sp>
      <p:sp>
        <p:nvSpPr>
          <p:cNvPr id="11" name="Content Placeholder 2">
            <a:extLst>
              <a:ext uri="{FF2B5EF4-FFF2-40B4-BE49-F238E27FC236}">
                <a16:creationId xmlns:a16="http://schemas.microsoft.com/office/drawing/2014/main" xmlns="" id="{6F5B60FC-E5A2-468E-9CA9-E31C44C5C051}"/>
              </a:ext>
            </a:extLst>
          </p:cNvPr>
          <p:cNvSpPr txBox="1">
            <a:spLocks/>
          </p:cNvSpPr>
          <p:nvPr/>
        </p:nvSpPr>
        <p:spPr>
          <a:xfrm>
            <a:off x="4354285" y="4235243"/>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a:t>Name – </a:t>
            </a:r>
          </a:p>
          <a:p>
            <a:pPr marL="0" indent="0">
              <a:buFont typeface="Wingdings 3" charset="2"/>
              <a:buNone/>
            </a:pPr>
            <a:endParaRPr lang="en-GB"/>
          </a:p>
          <a:p>
            <a:r>
              <a:rPr lang="en-GB"/>
              <a:t>Description - </a:t>
            </a:r>
            <a:endParaRPr lang="en-GB" dirty="0"/>
          </a:p>
        </p:txBody>
      </p:sp>
      <p:sp>
        <p:nvSpPr>
          <p:cNvPr id="12" name="Content Placeholder 2">
            <a:extLst>
              <a:ext uri="{FF2B5EF4-FFF2-40B4-BE49-F238E27FC236}">
                <a16:creationId xmlns:a16="http://schemas.microsoft.com/office/drawing/2014/main" xmlns="" id="{7A62FB33-0617-4CFA-BF46-93014D3390FA}"/>
              </a:ext>
            </a:extLst>
          </p:cNvPr>
          <p:cNvSpPr txBox="1">
            <a:spLocks/>
          </p:cNvSpPr>
          <p:nvPr/>
        </p:nvSpPr>
        <p:spPr>
          <a:xfrm>
            <a:off x="8071756" y="1400073"/>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a:t>Name – </a:t>
            </a:r>
          </a:p>
          <a:p>
            <a:pPr marL="0" indent="0">
              <a:buFont typeface="Wingdings 3" charset="2"/>
              <a:buNone/>
            </a:pPr>
            <a:endParaRPr lang="en-GB"/>
          </a:p>
          <a:p>
            <a:r>
              <a:rPr lang="en-GB"/>
              <a:t>Description - </a:t>
            </a:r>
            <a:endParaRPr lang="en-GB" dirty="0"/>
          </a:p>
        </p:txBody>
      </p:sp>
      <p:sp>
        <p:nvSpPr>
          <p:cNvPr id="15" name="Content Placeholder 2">
            <a:extLst>
              <a:ext uri="{FF2B5EF4-FFF2-40B4-BE49-F238E27FC236}">
                <a16:creationId xmlns:a16="http://schemas.microsoft.com/office/drawing/2014/main" xmlns="" id="{1782AC82-6716-4ACE-BDB1-6291AA8D8645}"/>
              </a:ext>
            </a:extLst>
          </p:cNvPr>
          <p:cNvSpPr txBox="1">
            <a:spLocks/>
          </p:cNvSpPr>
          <p:nvPr/>
        </p:nvSpPr>
        <p:spPr>
          <a:xfrm>
            <a:off x="8071756" y="4233289"/>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a:t>Name – </a:t>
            </a:r>
          </a:p>
          <a:p>
            <a:pPr marL="0" indent="0">
              <a:buFont typeface="Wingdings 3" charset="2"/>
              <a:buNone/>
            </a:pPr>
            <a:endParaRPr lang="en-GB"/>
          </a:p>
          <a:p>
            <a:r>
              <a:rPr lang="en-GB"/>
              <a:t>Description - </a:t>
            </a:r>
            <a:endParaRPr lang="en-GB" dirty="0"/>
          </a:p>
        </p:txBody>
      </p:sp>
      <p:pic>
        <p:nvPicPr>
          <p:cNvPr id="16" name="Picture 15">
            <a:extLst>
              <a:ext uri="{FF2B5EF4-FFF2-40B4-BE49-F238E27FC236}">
                <a16:creationId xmlns:a16="http://schemas.microsoft.com/office/drawing/2014/main" xmlns="" id="{A86D3952-A4E4-46BB-9A83-1158D3E04436}"/>
              </a:ext>
            </a:extLst>
          </p:cNvPr>
          <p:cNvPicPr/>
          <p:nvPr/>
        </p:nvPicPr>
        <p:blipFill rotWithShape="1">
          <a:blip r:embed="rId3">
            <a:extLst>
              <a:ext uri="{28A0092B-C50C-407E-A947-70E740481C1C}">
                <a14:useLocalDpi xmlns:a14="http://schemas.microsoft.com/office/drawing/2010/main" val="0"/>
              </a:ext>
            </a:extLst>
          </a:blip>
          <a:srcRect l="70601" t="36336" r="10268" b="14594"/>
          <a:stretch/>
        </p:blipFill>
        <p:spPr bwMode="auto">
          <a:xfrm>
            <a:off x="6893140" y="1411435"/>
            <a:ext cx="1178616" cy="1699577"/>
          </a:xfrm>
          <a:prstGeom prst="rect">
            <a:avLst/>
          </a:prstGeom>
          <a:ln>
            <a:noFill/>
          </a:ln>
          <a:extLst>
            <a:ext uri="{53640926-AAD7-44D8-BBD7-CCE9431645EC}">
              <a14:shadowObscured xmlns:a14="http://schemas.microsoft.com/office/drawing/2010/main"/>
            </a:ext>
          </a:extLst>
        </p:spPr>
      </p:pic>
      <p:pic>
        <p:nvPicPr>
          <p:cNvPr id="17" name="Picture 16">
            <a:extLst>
              <a:ext uri="{FF2B5EF4-FFF2-40B4-BE49-F238E27FC236}">
                <a16:creationId xmlns:a16="http://schemas.microsoft.com/office/drawing/2014/main" xmlns="" id="{7CEE23B1-7614-4CF4-A64C-30BB68100C15}"/>
              </a:ext>
            </a:extLst>
          </p:cNvPr>
          <p:cNvPicPr/>
          <p:nvPr/>
        </p:nvPicPr>
        <p:blipFill rotWithShape="1">
          <a:blip r:embed="rId4">
            <a:extLst>
              <a:ext uri="{28A0092B-C50C-407E-A947-70E740481C1C}">
                <a14:useLocalDpi xmlns:a14="http://schemas.microsoft.com/office/drawing/2010/main" val="0"/>
              </a:ext>
            </a:extLst>
          </a:blip>
          <a:srcRect l="62512" t="25271" r="17298" b="15394"/>
          <a:stretch/>
        </p:blipFill>
        <p:spPr bwMode="auto">
          <a:xfrm>
            <a:off x="6893140" y="4352555"/>
            <a:ext cx="1178616" cy="1946910"/>
          </a:xfrm>
          <a:prstGeom prst="rect">
            <a:avLst/>
          </a:prstGeom>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xmlns="" id="{D05E9923-4ED1-46C1-A2D5-7A51073298AC}"/>
              </a:ext>
            </a:extLst>
          </p:cNvPr>
          <p:cNvPicPr/>
          <p:nvPr/>
        </p:nvPicPr>
        <p:blipFill rotWithShape="1">
          <a:blip r:embed="rId5" cstate="print">
            <a:extLst>
              <a:ext uri="{28A0092B-C50C-407E-A947-70E740481C1C}">
                <a14:useLocalDpi xmlns:a14="http://schemas.microsoft.com/office/drawing/2010/main" val="0"/>
              </a:ext>
            </a:extLst>
          </a:blip>
          <a:srcRect l="63439" t="46458" r="19108" b="17409"/>
          <a:stretch/>
        </p:blipFill>
        <p:spPr bwMode="auto">
          <a:xfrm>
            <a:off x="10580437" y="1483600"/>
            <a:ext cx="1178616" cy="1699577"/>
          </a:xfrm>
          <a:prstGeom prst="rect">
            <a:avLst/>
          </a:prstGeom>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xmlns="" id="{1A628E9F-FE4A-4975-9086-47596227CE09}"/>
              </a:ext>
            </a:extLst>
          </p:cNvPr>
          <p:cNvPicPr/>
          <p:nvPr/>
        </p:nvPicPr>
        <p:blipFill rotWithShape="1">
          <a:blip r:embed="rId6">
            <a:extLst>
              <a:ext uri="{28A0092B-C50C-407E-A947-70E740481C1C}">
                <a14:useLocalDpi xmlns:a14="http://schemas.microsoft.com/office/drawing/2010/main" val="0"/>
              </a:ext>
            </a:extLst>
          </a:blip>
          <a:srcRect l="58851" t="38932" r="17561" b="23196"/>
          <a:stretch/>
        </p:blipFill>
        <p:spPr bwMode="auto">
          <a:xfrm>
            <a:off x="10376570" y="4352555"/>
            <a:ext cx="1352835" cy="122093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1340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2EE1AD5A-13B9-43A5-BE6A-22EBA17B0AC2}"/>
              </a:ext>
            </a:extLst>
          </p:cNvPr>
          <p:cNvSpPr txBox="1">
            <a:spLocks/>
          </p:cNvSpPr>
          <p:nvPr/>
        </p:nvSpPr>
        <p:spPr>
          <a:xfrm>
            <a:off x="636814" y="4233289"/>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err="1"/>
              <a:t>Bratt</a:t>
            </a:r>
            <a:r>
              <a:rPr lang="en-GB" dirty="0"/>
              <a:t> pan</a:t>
            </a:r>
          </a:p>
          <a:p>
            <a:r>
              <a:rPr lang="en-GB" dirty="0"/>
              <a:t>Description - </a:t>
            </a:r>
          </a:p>
        </p:txBody>
      </p:sp>
      <p:sp>
        <p:nvSpPr>
          <p:cNvPr id="2" name="Title 1">
            <a:extLst>
              <a:ext uri="{FF2B5EF4-FFF2-40B4-BE49-F238E27FC236}">
                <a16:creationId xmlns:a16="http://schemas.microsoft.com/office/drawing/2014/main" xmlns="" id="{B891871A-5524-4951-AE51-1DEDDB10EF9C}"/>
              </a:ext>
            </a:extLst>
          </p:cNvPr>
          <p:cNvSpPr>
            <a:spLocks noGrp="1"/>
          </p:cNvSpPr>
          <p:nvPr>
            <p:ph type="title"/>
          </p:nvPr>
        </p:nvSpPr>
        <p:spPr>
          <a:xfrm>
            <a:off x="1736035" y="192661"/>
            <a:ext cx="9768577" cy="1205457"/>
          </a:xfrm>
        </p:spPr>
        <p:txBody>
          <a:bodyPr/>
          <a:lstStyle/>
          <a:p>
            <a:pPr algn="ctr"/>
            <a:r>
              <a:rPr lang="en-GB" b="1" dirty="0"/>
              <a:t>Equipment used in an industrial kitchen</a:t>
            </a:r>
            <a:br>
              <a:rPr lang="en-GB" b="1" dirty="0"/>
            </a:br>
            <a:r>
              <a:rPr lang="en-GB" sz="2400" b="1" dirty="0"/>
              <a:t>Map from memory “what is what?”</a:t>
            </a:r>
          </a:p>
        </p:txBody>
      </p:sp>
      <p:sp>
        <p:nvSpPr>
          <p:cNvPr id="3" name="Content Placeholder 2">
            <a:extLst>
              <a:ext uri="{FF2B5EF4-FFF2-40B4-BE49-F238E27FC236}">
                <a16:creationId xmlns:a16="http://schemas.microsoft.com/office/drawing/2014/main" xmlns="" id="{BB1F9B08-2687-472A-85A3-E96497934F3A}"/>
              </a:ext>
            </a:extLst>
          </p:cNvPr>
          <p:cNvSpPr>
            <a:spLocks noGrp="1"/>
          </p:cNvSpPr>
          <p:nvPr>
            <p:ph idx="1"/>
          </p:nvPr>
        </p:nvSpPr>
        <p:spPr>
          <a:xfrm>
            <a:off x="636814" y="1400073"/>
            <a:ext cx="3717471" cy="2430095"/>
          </a:xfrm>
          <a:solidFill>
            <a:schemeClr val="bg1"/>
          </a:solidFill>
          <a:ln>
            <a:solidFill>
              <a:schemeClr val="tx1"/>
            </a:solidFill>
          </a:ln>
        </p:spPr>
        <p:txBody>
          <a:bodyPr/>
          <a:lstStyle/>
          <a:p>
            <a:r>
              <a:rPr lang="en-GB" dirty="0"/>
              <a:t>Name – </a:t>
            </a:r>
          </a:p>
          <a:p>
            <a:pPr marL="0" indent="0">
              <a:buNone/>
            </a:pPr>
            <a:r>
              <a:rPr lang="en-GB" dirty="0"/>
              <a:t>Convection oven</a:t>
            </a:r>
          </a:p>
          <a:p>
            <a:r>
              <a:rPr lang="en-GB" dirty="0"/>
              <a:t>Description - </a:t>
            </a:r>
          </a:p>
        </p:txBody>
      </p:sp>
      <p:pic>
        <p:nvPicPr>
          <p:cNvPr id="5" name="Picture 4">
            <a:extLst>
              <a:ext uri="{FF2B5EF4-FFF2-40B4-BE49-F238E27FC236}">
                <a16:creationId xmlns:a16="http://schemas.microsoft.com/office/drawing/2014/main" xmlns="" id="{BA5297B7-9C23-436F-9193-927A3F95A93A}"/>
              </a:ext>
            </a:extLst>
          </p:cNvPr>
          <p:cNvPicPr>
            <a:picLocks noChangeAspect="1"/>
          </p:cNvPicPr>
          <p:nvPr/>
        </p:nvPicPr>
        <p:blipFill rotWithShape="1">
          <a:blip r:embed="rId2"/>
          <a:srcRect l="39226" t="34221" r="53631" b="41736"/>
          <a:stretch/>
        </p:blipFill>
        <p:spPr>
          <a:xfrm>
            <a:off x="3418114" y="1400073"/>
            <a:ext cx="870857" cy="1647999"/>
          </a:xfrm>
          <a:prstGeom prst="rect">
            <a:avLst/>
          </a:prstGeom>
          <a:solidFill>
            <a:schemeClr val="bg1"/>
          </a:solidFill>
        </p:spPr>
      </p:pic>
      <p:pic>
        <p:nvPicPr>
          <p:cNvPr id="6" name="Picture 5">
            <a:extLst>
              <a:ext uri="{FF2B5EF4-FFF2-40B4-BE49-F238E27FC236}">
                <a16:creationId xmlns:a16="http://schemas.microsoft.com/office/drawing/2014/main" xmlns="" id="{999A1A35-D817-4847-925F-34B5117AC509}"/>
              </a:ext>
            </a:extLst>
          </p:cNvPr>
          <p:cNvPicPr>
            <a:picLocks noChangeAspect="1"/>
          </p:cNvPicPr>
          <p:nvPr/>
        </p:nvPicPr>
        <p:blipFill rotWithShape="1">
          <a:blip r:embed="rId2"/>
          <a:srcRect l="50326" t="68234" r="42826" b="15913"/>
          <a:stretch/>
        </p:blipFill>
        <p:spPr>
          <a:xfrm>
            <a:off x="3213945" y="4352555"/>
            <a:ext cx="1118245" cy="1455496"/>
          </a:xfrm>
          <a:prstGeom prst="rect">
            <a:avLst/>
          </a:prstGeom>
          <a:solidFill>
            <a:schemeClr val="bg1"/>
          </a:solidFill>
        </p:spPr>
      </p:pic>
      <p:sp>
        <p:nvSpPr>
          <p:cNvPr id="8" name="Content Placeholder 2">
            <a:extLst>
              <a:ext uri="{FF2B5EF4-FFF2-40B4-BE49-F238E27FC236}">
                <a16:creationId xmlns:a16="http://schemas.microsoft.com/office/drawing/2014/main" xmlns="" id="{1FA1F7B0-240B-43E5-A568-3391B837FFCE}"/>
              </a:ext>
            </a:extLst>
          </p:cNvPr>
          <p:cNvSpPr txBox="1">
            <a:spLocks/>
          </p:cNvSpPr>
          <p:nvPr/>
        </p:nvSpPr>
        <p:spPr>
          <a:xfrm>
            <a:off x="4354285" y="1402027"/>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a:t>Industrial mixer</a:t>
            </a:r>
          </a:p>
          <a:p>
            <a:r>
              <a:rPr lang="en-GB" dirty="0"/>
              <a:t>Description - </a:t>
            </a:r>
          </a:p>
        </p:txBody>
      </p:sp>
      <p:sp>
        <p:nvSpPr>
          <p:cNvPr id="11" name="Content Placeholder 2">
            <a:extLst>
              <a:ext uri="{FF2B5EF4-FFF2-40B4-BE49-F238E27FC236}">
                <a16:creationId xmlns:a16="http://schemas.microsoft.com/office/drawing/2014/main" xmlns="" id="{6F5B60FC-E5A2-468E-9CA9-E31C44C5C051}"/>
              </a:ext>
            </a:extLst>
          </p:cNvPr>
          <p:cNvSpPr txBox="1">
            <a:spLocks/>
          </p:cNvSpPr>
          <p:nvPr/>
        </p:nvSpPr>
        <p:spPr>
          <a:xfrm>
            <a:off x="4354285" y="4235243"/>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a:t>Blast chiller</a:t>
            </a:r>
          </a:p>
          <a:p>
            <a:r>
              <a:rPr lang="en-GB" dirty="0"/>
              <a:t>Description - </a:t>
            </a:r>
          </a:p>
        </p:txBody>
      </p:sp>
      <p:sp>
        <p:nvSpPr>
          <p:cNvPr id="12" name="Content Placeholder 2">
            <a:extLst>
              <a:ext uri="{FF2B5EF4-FFF2-40B4-BE49-F238E27FC236}">
                <a16:creationId xmlns:a16="http://schemas.microsoft.com/office/drawing/2014/main" xmlns="" id="{7A62FB33-0617-4CFA-BF46-93014D3390FA}"/>
              </a:ext>
            </a:extLst>
          </p:cNvPr>
          <p:cNvSpPr txBox="1">
            <a:spLocks/>
          </p:cNvSpPr>
          <p:nvPr/>
        </p:nvSpPr>
        <p:spPr>
          <a:xfrm>
            <a:off x="8071756" y="1400073"/>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err="1"/>
              <a:t>Robo</a:t>
            </a:r>
            <a:r>
              <a:rPr lang="en-GB" dirty="0"/>
              <a:t> coupe food </a:t>
            </a:r>
          </a:p>
          <a:p>
            <a:pPr marL="0" indent="0">
              <a:buFont typeface="Wingdings 3" charset="2"/>
              <a:buNone/>
            </a:pPr>
            <a:r>
              <a:rPr lang="en-GB" dirty="0"/>
              <a:t>processor</a:t>
            </a:r>
          </a:p>
          <a:p>
            <a:r>
              <a:rPr lang="en-GB" dirty="0"/>
              <a:t>Description - </a:t>
            </a:r>
          </a:p>
        </p:txBody>
      </p:sp>
      <p:sp>
        <p:nvSpPr>
          <p:cNvPr id="15" name="Content Placeholder 2">
            <a:extLst>
              <a:ext uri="{FF2B5EF4-FFF2-40B4-BE49-F238E27FC236}">
                <a16:creationId xmlns:a16="http://schemas.microsoft.com/office/drawing/2014/main" xmlns="" id="{1782AC82-6716-4ACE-BDB1-6291AA8D8645}"/>
              </a:ext>
            </a:extLst>
          </p:cNvPr>
          <p:cNvSpPr txBox="1">
            <a:spLocks/>
          </p:cNvSpPr>
          <p:nvPr/>
        </p:nvSpPr>
        <p:spPr>
          <a:xfrm>
            <a:off x="8071756" y="4233289"/>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a:t>Deep fat fryer</a:t>
            </a:r>
          </a:p>
          <a:p>
            <a:r>
              <a:rPr lang="en-GB" dirty="0"/>
              <a:t>Description - </a:t>
            </a:r>
          </a:p>
        </p:txBody>
      </p:sp>
      <p:pic>
        <p:nvPicPr>
          <p:cNvPr id="16" name="Picture 15">
            <a:extLst>
              <a:ext uri="{FF2B5EF4-FFF2-40B4-BE49-F238E27FC236}">
                <a16:creationId xmlns:a16="http://schemas.microsoft.com/office/drawing/2014/main" xmlns="" id="{A86D3952-A4E4-46BB-9A83-1158D3E04436}"/>
              </a:ext>
            </a:extLst>
          </p:cNvPr>
          <p:cNvPicPr/>
          <p:nvPr/>
        </p:nvPicPr>
        <p:blipFill rotWithShape="1">
          <a:blip r:embed="rId3">
            <a:extLst>
              <a:ext uri="{28A0092B-C50C-407E-A947-70E740481C1C}">
                <a14:useLocalDpi xmlns:a14="http://schemas.microsoft.com/office/drawing/2010/main" val="0"/>
              </a:ext>
            </a:extLst>
          </a:blip>
          <a:srcRect l="70601" t="36336" r="10268" b="14594"/>
          <a:stretch/>
        </p:blipFill>
        <p:spPr bwMode="auto">
          <a:xfrm>
            <a:off x="6893140" y="1411435"/>
            <a:ext cx="1178616" cy="1699577"/>
          </a:xfrm>
          <a:prstGeom prst="rect">
            <a:avLst/>
          </a:prstGeom>
          <a:ln>
            <a:noFill/>
          </a:ln>
          <a:extLst>
            <a:ext uri="{53640926-AAD7-44D8-BBD7-CCE9431645EC}">
              <a14:shadowObscured xmlns:a14="http://schemas.microsoft.com/office/drawing/2010/main"/>
            </a:ext>
          </a:extLst>
        </p:spPr>
      </p:pic>
      <p:pic>
        <p:nvPicPr>
          <p:cNvPr id="17" name="Picture 16">
            <a:extLst>
              <a:ext uri="{FF2B5EF4-FFF2-40B4-BE49-F238E27FC236}">
                <a16:creationId xmlns:a16="http://schemas.microsoft.com/office/drawing/2014/main" xmlns="" id="{7CEE23B1-7614-4CF4-A64C-30BB68100C15}"/>
              </a:ext>
            </a:extLst>
          </p:cNvPr>
          <p:cNvPicPr/>
          <p:nvPr/>
        </p:nvPicPr>
        <p:blipFill rotWithShape="1">
          <a:blip r:embed="rId4">
            <a:extLst>
              <a:ext uri="{28A0092B-C50C-407E-A947-70E740481C1C}">
                <a14:useLocalDpi xmlns:a14="http://schemas.microsoft.com/office/drawing/2010/main" val="0"/>
              </a:ext>
            </a:extLst>
          </a:blip>
          <a:srcRect l="62512" t="25271" r="17298" b="15394"/>
          <a:stretch/>
        </p:blipFill>
        <p:spPr bwMode="auto">
          <a:xfrm>
            <a:off x="6893140" y="4352555"/>
            <a:ext cx="1178616" cy="1946910"/>
          </a:xfrm>
          <a:prstGeom prst="rect">
            <a:avLst/>
          </a:prstGeom>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xmlns="" id="{D05E9923-4ED1-46C1-A2D5-7A51073298AC}"/>
              </a:ext>
            </a:extLst>
          </p:cNvPr>
          <p:cNvPicPr/>
          <p:nvPr/>
        </p:nvPicPr>
        <p:blipFill rotWithShape="1">
          <a:blip r:embed="rId5" cstate="print">
            <a:extLst>
              <a:ext uri="{28A0092B-C50C-407E-A947-70E740481C1C}">
                <a14:useLocalDpi xmlns:a14="http://schemas.microsoft.com/office/drawing/2010/main" val="0"/>
              </a:ext>
            </a:extLst>
          </a:blip>
          <a:srcRect l="63439" t="46458" r="19108" b="17409"/>
          <a:stretch/>
        </p:blipFill>
        <p:spPr bwMode="auto">
          <a:xfrm>
            <a:off x="10580437" y="1483600"/>
            <a:ext cx="1178616" cy="1699577"/>
          </a:xfrm>
          <a:prstGeom prst="rect">
            <a:avLst/>
          </a:prstGeom>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xmlns="" id="{1A628E9F-FE4A-4975-9086-47596227CE09}"/>
              </a:ext>
            </a:extLst>
          </p:cNvPr>
          <p:cNvPicPr/>
          <p:nvPr/>
        </p:nvPicPr>
        <p:blipFill rotWithShape="1">
          <a:blip r:embed="rId6">
            <a:extLst>
              <a:ext uri="{28A0092B-C50C-407E-A947-70E740481C1C}">
                <a14:useLocalDpi xmlns:a14="http://schemas.microsoft.com/office/drawing/2010/main" val="0"/>
              </a:ext>
            </a:extLst>
          </a:blip>
          <a:srcRect l="58851" t="38932" r="17561" b="23196"/>
          <a:stretch/>
        </p:blipFill>
        <p:spPr bwMode="auto">
          <a:xfrm>
            <a:off x="10376570" y="4352555"/>
            <a:ext cx="1352835" cy="122093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42678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1871A-5524-4951-AE51-1DEDDB10EF9C}"/>
              </a:ext>
            </a:extLst>
          </p:cNvPr>
          <p:cNvSpPr>
            <a:spLocks noGrp="1"/>
          </p:cNvSpPr>
          <p:nvPr>
            <p:ph type="title"/>
          </p:nvPr>
        </p:nvSpPr>
        <p:spPr>
          <a:xfrm>
            <a:off x="1736035" y="192661"/>
            <a:ext cx="9768577" cy="1205457"/>
          </a:xfrm>
        </p:spPr>
        <p:txBody>
          <a:bodyPr>
            <a:normAutofit fontScale="90000"/>
          </a:bodyPr>
          <a:lstStyle/>
          <a:p>
            <a:pPr algn="ctr"/>
            <a:r>
              <a:rPr lang="en-GB" b="1" dirty="0"/>
              <a:t>Revision lesson 5: Connect – identify the following equipment</a:t>
            </a:r>
            <a:br>
              <a:rPr lang="en-GB" b="1" dirty="0"/>
            </a:br>
            <a:endParaRPr lang="en-GB" sz="2400" b="1" dirty="0"/>
          </a:p>
        </p:txBody>
      </p:sp>
      <p:pic>
        <p:nvPicPr>
          <p:cNvPr id="5" name="Picture 4">
            <a:extLst>
              <a:ext uri="{FF2B5EF4-FFF2-40B4-BE49-F238E27FC236}">
                <a16:creationId xmlns:a16="http://schemas.microsoft.com/office/drawing/2014/main" xmlns="" id="{BA5297B7-9C23-436F-9193-927A3F95A93A}"/>
              </a:ext>
            </a:extLst>
          </p:cNvPr>
          <p:cNvPicPr>
            <a:picLocks noChangeAspect="1"/>
          </p:cNvPicPr>
          <p:nvPr/>
        </p:nvPicPr>
        <p:blipFill rotWithShape="1">
          <a:blip r:embed="rId2"/>
          <a:srcRect l="39226" t="34221" r="53631" b="41736"/>
          <a:stretch/>
        </p:blipFill>
        <p:spPr>
          <a:xfrm>
            <a:off x="2527709" y="1243243"/>
            <a:ext cx="1439754" cy="2724573"/>
          </a:xfrm>
          <a:prstGeom prst="rect">
            <a:avLst/>
          </a:prstGeom>
          <a:solidFill>
            <a:schemeClr val="bg1"/>
          </a:solidFill>
        </p:spPr>
      </p:pic>
      <p:pic>
        <p:nvPicPr>
          <p:cNvPr id="6" name="Picture 5">
            <a:extLst>
              <a:ext uri="{FF2B5EF4-FFF2-40B4-BE49-F238E27FC236}">
                <a16:creationId xmlns:a16="http://schemas.microsoft.com/office/drawing/2014/main" xmlns="" id="{999A1A35-D817-4847-925F-34B5117AC509}"/>
              </a:ext>
            </a:extLst>
          </p:cNvPr>
          <p:cNvPicPr>
            <a:picLocks noChangeAspect="1"/>
          </p:cNvPicPr>
          <p:nvPr/>
        </p:nvPicPr>
        <p:blipFill rotWithShape="1">
          <a:blip r:embed="rId2"/>
          <a:srcRect l="50326" t="68234" r="42826" b="15913"/>
          <a:stretch/>
        </p:blipFill>
        <p:spPr>
          <a:xfrm>
            <a:off x="2129341" y="4159260"/>
            <a:ext cx="1939076" cy="2523881"/>
          </a:xfrm>
          <a:prstGeom prst="rect">
            <a:avLst/>
          </a:prstGeom>
          <a:solidFill>
            <a:schemeClr val="bg1"/>
          </a:solidFill>
        </p:spPr>
      </p:pic>
      <p:pic>
        <p:nvPicPr>
          <p:cNvPr id="16" name="Picture 15">
            <a:extLst>
              <a:ext uri="{FF2B5EF4-FFF2-40B4-BE49-F238E27FC236}">
                <a16:creationId xmlns:a16="http://schemas.microsoft.com/office/drawing/2014/main" xmlns="" id="{A86D3952-A4E4-46BB-9A83-1158D3E04436}"/>
              </a:ext>
            </a:extLst>
          </p:cNvPr>
          <p:cNvPicPr/>
          <p:nvPr/>
        </p:nvPicPr>
        <p:blipFill rotWithShape="1">
          <a:blip r:embed="rId3">
            <a:extLst>
              <a:ext uri="{28A0092B-C50C-407E-A947-70E740481C1C}">
                <a14:useLocalDpi xmlns:a14="http://schemas.microsoft.com/office/drawing/2010/main" val="0"/>
              </a:ext>
            </a:extLst>
          </a:blip>
          <a:srcRect l="70601" t="36336" r="10268" b="14594"/>
          <a:stretch/>
        </p:blipFill>
        <p:spPr bwMode="auto">
          <a:xfrm>
            <a:off x="5645426" y="1513050"/>
            <a:ext cx="2426330" cy="2724573"/>
          </a:xfrm>
          <a:prstGeom prst="rect">
            <a:avLst/>
          </a:prstGeom>
          <a:ln>
            <a:noFill/>
          </a:ln>
          <a:extLst>
            <a:ext uri="{53640926-AAD7-44D8-BBD7-CCE9431645EC}">
              <a14:shadowObscured xmlns:a14="http://schemas.microsoft.com/office/drawing/2010/main"/>
            </a:ext>
          </a:extLst>
        </p:spPr>
      </p:pic>
      <p:pic>
        <p:nvPicPr>
          <p:cNvPr id="17" name="Picture 16">
            <a:extLst>
              <a:ext uri="{FF2B5EF4-FFF2-40B4-BE49-F238E27FC236}">
                <a16:creationId xmlns:a16="http://schemas.microsoft.com/office/drawing/2014/main" xmlns="" id="{7CEE23B1-7614-4CF4-A64C-30BB68100C15}"/>
              </a:ext>
            </a:extLst>
          </p:cNvPr>
          <p:cNvPicPr/>
          <p:nvPr/>
        </p:nvPicPr>
        <p:blipFill rotWithShape="1">
          <a:blip r:embed="rId4">
            <a:extLst>
              <a:ext uri="{28A0092B-C50C-407E-A947-70E740481C1C}">
                <a14:useLocalDpi xmlns:a14="http://schemas.microsoft.com/office/drawing/2010/main" val="0"/>
              </a:ext>
            </a:extLst>
          </a:blip>
          <a:srcRect l="62512" t="25271" r="17298" b="15394"/>
          <a:stretch/>
        </p:blipFill>
        <p:spPr bwMode="auto">
          <a:xfrm>
            <a:off x="5963478" y="4352555"/>
            <a:ext cx="2108278" cy="2312784"/>
          </a:xfrm>
          <a:prstGeom prst="rect">
            <a:avLst/>
          </a:prstGeom>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xmlns="" id="{D05E9923-4ED1-46C1-A2D5-7A51073298AC}"/>
              </a:ext>
            </a:extLst>
          </p:cNvPr>
          <p:cNvPicPr/>
          <p:nvPr/>
        </p:nvPicPr>
        <p:blipFill rotWithShape="1">
          <a:blip r:embed="rId5" cstate="print">
            <a:extLst>
              <a:ext uri="{28A0092B-C50C-407E-A947-70E740481C1C}">
                <a14:useLocalDpi xmlns:a14="http://schemas.microsoft.com/office/drawing/2010/main" val="0"/>
              </a:ext>
            </a:extLst>
          </a:blip>
          <a:srcRect l="63439" t="46458" r="19108" b="17409"/>
          <a:stretch/>
        </p:blipFill>
        <p:spPr bwMode="auto">
          <a:xfrm>
            <a:off x="9435548" y="1483600"/>
            <a:ext cx="2323505" cy="2484216"/>
          </a:xfrm>
          <a:prstGeom prst="rect">
            <a:avLst/>
          </a:prstGeom>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xmlns="" id="{1A628E9F-FE4A-4975-9086-47596227CE09}"/>
              </a:ext>
            </a:extLst>
          </p:cNvPr>
          <p:cNvPicPr/>
          <p:nvPr/>
        </p:nvPicPr>
        <p:blipFill rotWithShape="1">
          <a:blip r:embed="rId6">
            <a:extLst>
              <a:ext uri="{28A0092B-C50C-407E-A947-70E740481C1C}">
                <a14:useLocalDpi xmlns:a14="http://schemas.microsoft.com/office/drawing/2010/main" val="0"/>
              </a:ext>
            </a:extLst>
          </a:blip>
          <a:srcRect l="58851" t="38932" r="17561" b="23196"/>
          <a:stretch/>
        </p:blipFill>
        <p:spPr bwMode="auto">
          <a:xfrm>
            <a:off x="9037984" y="4352555"/>
            <a:ext cx="2691422" cy="19554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27584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2EE1AD5A-13B9-43A5-BE6A-22EBA17B0AC2}"/>
              </a:ext>
            </a:extLst>
          </p:cNvPr>
          <p:cNvSpPr txBox="1">
            <a:spLocks/>
          </p:cNvSpPr>
          <p:nvPr/>
        </p:nvSpPr>
        <p:spPr>
          <a:xfrm>
            <a:off x="636814" y="4233289"/>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err="1"/>
              <a:t>Bratt</a:t>
            </a:r>
            <a:r>
              <a:rPr lang="en-GB" dirty="0"/>
              <a:t> pan</a:t>
            </a:r>
          </a:p>
        </p:txBody>
      </p:sp>
      <p:sp>
        <p:nvSpPr>
          <p:cNvPr id="2" name="Title 1">
            <a:extLst>
              <a:ext uri="{FF2B5EF4-FFF2-40B4-BE49-F238E27FC236}">
                <a16:creationId xmlns:a16="http://schemas.microsoft.com/office/drawing/2014/main" xmlns="" id="{B891871A-5524-4951-AE51-1DEDDB10EF9C}"/>
              </a:ext>
            </a:extLst>
          </p:cNvPr>
          <p:cNvSpPr>
            <a:spLocks noGrp="1"/>
          </p:cNvSpPr>
          <p:nvPr>
            <p:ph type="title"/>
          </p:nvPr>
        </p:nvSpPr>
        <p:spPr>
          <a:xfrm>
            <a:off x="1736035" y="192661"/>
            <a:ext cx="9768577" cy="1205457"/>
          </a:xfrm>
        </p:spPr>
        <p:txBody>
          <a:bodyPr/>
          <a:lstStyle/>
          <a:p>
            <a:pPr algn="ctr"/>
            <a:r>
              <a:rPr lang="en-GB" b="1" dirty="0"/>
              <a:t>Connect – identify the following equipment</a:t>
            </a:r>
            <a:br>
              <a:rPr lang="en-GB" b="1" dirty="0"/>
            </a:br>
            <a:endParaRPr lang="en-GB" sz="2400" b="1" dirty="0"/>
          </a:p>
        </p:txBody>
      </p:sp>
      <p:sp>
        <p:nvSpPr>
          <p:cNvPr id="3" name="Content Placeholder 2">
            <a:extLst>
              <a:ext uri="{FF2B5EF4-FFF2-40B4-BE49-F238E27FC236}">
                <a16:creationId xmlns:a16="http://schemas.microsoft.com/office/drawing/2014/main" xmlns="" id="{BB1F9B08-2687-472A-85A3-E96497934F3A}"/>
              </a:ext>
            </a:extLst>
          </p:cNvPr>
          <p:cNvSpPr>
            <a:spLocks noGrp="1"/>
          </p:cNvSpPr>
          <p:nvPr>
            <p:ph idx="1"/>
          </p:nvPr>
        </p:nvSpPr>
        <p:spPr>
          <a:xfrm>
            <a:off x="636814" y="1400073"/>
            <a:ext cx="3717471" cy="2430095"/>
          </a:xfrm>
          <a:solidFill>
            <a:schemeClr val="bg1"/>
          </a:solidFill>
          <a:ln>
            <a:solidFill>
              <a:schemeClr val="tx1"/>
            </a:solidFill>
          </a:ln>
        </p:spPr>
        <p:txBody>
          <a:bodyPr/>
          <a:lstStyle/>
          <a:p>
            <a:r>
              <a:rPr lang="en-GB" dirty="0"/>
              <a:t>Name – </a:t>
            </a:r>
          </a:p>
          <a:p>
            <a:pPr marL="0" indent="0">
              <a:buNone/>
            </a:pPr>
            <a:r>
              <a:rPr lang="en-GB" dirty="0"/>
              <a:t>Convection oven</a:t>
            </a:r>
          </a:p>
        </p:txBody>
      </p:sp>
      <p:pic>
        <p:nvPicPr>
          <p:cNvPr id="5" name="Picture 4">
            <a:extLst>
              <a:ext uri="{FF2B5EF4-FFF2-40B4-BE49-F238E27FC236}">
                <a16:creationId xmlns:a16="http://schemas.microsoft.com/office/drawing/2014/main" xmlns="" id="{BA5297B7-9C23-436F-9193-927A3F95A93A}"/>
              </a:ext>
            </a:extLst>
          </p:cNvPr>
          <p:cNvPicPr>
            <a:picLocks noChangeAspect="1"/>
          </p:cNvPicPr>
          <p:nvPr/>
        </p:nvPicPr>
        <p:blipFill rotWithShape="1">
          <a:blip r:embed="rId2"/>
          <a:srcRect l="39226" t="34221" r="53631" b="41736"/>
          <a:stretch/>
        </p:blipFill>
        <p:spPr>
          <a:xfrm>
            <a:off x="2924114" y="1280861"/>
            <a:ext cx="1399997" cy="2649337"/>
          </a:xfrm>
          <a:prstGeom prst="rect">
            <a:avLst/>
          </a:prstGeom>
          <a:solidFill>
            <a:schemeClr val="bg1"/>
          </a:solidFill>
        </p:spPr>
      </p:pic>
      <p:pic>
        <p:nvPicPr>
          <p:cNvPr id="6" name="Picture 5">
            <a:extLst>
              <a:ext uri="{FF2B5EF4-FFF2-40B4-BE49-F238E27FC236}">
                <a16:creationId xmlns:a16="http://schemas.microsoft.com/office/drawing/2014/main" xmlns="" id="{999A1A35-D817-4847-925F-34B5117AC509}"/>
              </a:ext>
            </a:extLst>
          </p:cNvPr>
          <p:cNvPicPr>
            <a:picLocks noChangeAspect="1"/>
          </p:cNvPicPr>
          <p:nvPr/>
        </p:nvPicPr>
        <p:blipFill rotWithShape="1">
          <a:blip r:embed="rId2"/>
          <a:srcRect l="50326" t="68234" r="42826" b="15913"/>
          <a:stretch/>
        </p:blipFill>
        <p:spPr>
          <a:xfrm>
            <a:off x="2504661" y="4352554"/>
            <a:ext cx="1827529" cy="2378693"/>
          </a:xfrm>
          <a:prstGeom prst="rect">
            <a:avLst/>
          </a:prstGeom>
          <a:solidFill>
            <a:schemeClr val="bg1"/>
          </a:solidFill>
        </p:spPr>
      </p:pic>
      <p:sp>
        <p:nvSpPr>
          <p:cNvPr id="8" name="Content Placeholder 2">
            <a:extLst>
              <a:ext uri="{FF2B5EF4-FFF2-40B4-BE49-F238E27FC236}">
                <a16:creationId xmlns:a16="http://schemas.microsoft.com/office/drawing/2014/main" xmlns="" id="{1FA1F7B0-240B-43E5-A568-3391B837FFCE}"/>
              </a:ext>
            </a:extLst>
          </p:cNvPr>
          <p:cNvSpPr txBox="1">
            <a:spLocks/>
          </p:cNvSpPr>
          <p:nvPr/>
        </p:nvSpPr>
        <p:spPr>
          <a:xfrm>
            <a:off x="4354285" y="1402027"/>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a:t>Industrial mixer</a:t>
            </a:r>
          </a:p>
        </p:txBody>
      </p:sp>
      <p:sp>
        <p:nvSpPr>
          <p:cNvPr id="11" name="Content Placeholder 2">
            <a:extLst>
              <a:ext uri="{FF2B5EF4-FFF2-40B4-BE49-F238E27FC236}">
                <a16:creationId xmlns:a16="http://schemas.microsoft.com/office/drawing/2014/main" xmlns="" id="{6F5B60FC-E5A2-468E-9CA9-E31C44C5C051}"/>
              </a:ext>
            </a:extLst>
          </p:cNvPr>
          <p:cNvSpPr txBox="1">
            <a:spLocks/>
          </p:cNvSpPr>
          <p:nvPr/>
        </p:nvSpPr>
        <p:spPr>
          <a:xfrm>
            <a:off x="4354285" y="4235243"/>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a:t>Blast chiller</a:t>
            </a:r>
          </a:p>
          <a:p>
            <a:pPr marL="0" indent="0">
              <a:buNone/>
            </a:pPr>
            <a:r>
              <a:rPr lang="en-GB" dirty="0"/>
              <a:t> </a:t>
            </a:r>
          </a:p>
        </p:txBody>
      </p:sp>
      <p:sp>
        <p:nvSpPr>
          <p:cNvPr id="12" name="Content Placeholder 2">
            <a:extLst>
              <a:ext uri="{FF2B5EF4-FFF2-40B4-BE49-F238E27FC236}">
                <a16:creationId xmlns:a16="http://schemas.microsoft.com/office/drawing/2014/main" xmlns="" id="{7A62FB33-0617-4CFA-BF46-93014D3390FA}"/>
              </a:ext>
            </a:extLst>
          </p:cNvPr>
          <p:cNvSpPr txBox="1">
            <a:spLocks/>
          </p:cNvSpPr>
          <p:nvPr/>
        </p:nvSpPr>
        <p:spPr>
          <a:xfrm>
            <a:off x="8071756" y="1400073"/>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err="1"/>
              <a:t>Robo</a:t>
            </a:r>
            <a:r>
              <a:rPr lang="en-GB" dirty="0"/>
              <a:t> coupe food </a:t>
            </a:r>
          </a:p>
          <a:p>
            <a:pPr marL="0" indent="0">
              <a:buFont typeface="Wingdings 3" charset="2"/>
              <a:buNone/>
            </a:pPr>
            <a:r>
              <a:rPr lang="en-GB" dirty="0"/>
              <a:t>processor</a:t>
            </a:r>
          </a:p>
        </p:txBody>
      </p:sp>
      <p:sp>
        <p:nvSpPr>
          <p:cNvPr id="15" name="Content Placeholder 2">
            <a:extLst>
              <a:ext uri="{FF2B5EF4-FFF2-40B4-BE49-F238E27FC236}">
                <a16:creationId xmlns:a16="http://schemas.microsoft.com/office/drawing/2014/main" xmlns="" id="{1782AC82-6716-4ACE-BDB1-6291AA8D8645}"/>
              </a:ext>
            </a:extLst>
          </p:cNvPr>
          <p:cNvSpPr txBox="1">
            <a:spLocks/>
          </p:cNvSpPr>
          <p:nvPr/>
        </p:nvSpPr>
        <p:spPr>
          <a:xfrm>
            <a:off x="8071756" y="4233289"/>
            <a:ext cx="3717471" cy="2430095"/>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dirty="0"/>
              <a:t>Name – </a:t>
            </a:r>
          </a:p>
          <a:p>
            <a:pPr marL="0" indent="0">
              <a:buFont typeface="Wingdings 3" charset="2"/>
              <a:buNone/>
            </a:pPr>
            <a:r>
              <a:rPr lang="en-GB" dirty="0"/>
              <a:t>Deep fat fryer </a:t>
            </a:r>
          </a:p>
        </p:txBody>
      </p:sp>
      <p:pic>
        <p:nvPicPr>
          <p:cNvPr id="16" name="Picture 15">
            <a:extLst>
              <a:ext uri="{FF2B5EF4-FFF2-40B4-BE49-F238E27FC236}">
                <a16:creationId xmlns:a16="http://schemas.microsoft.com/office/drawing/2014/main" xmlns="" id="{A86D3952-A4E4-46BB-9A83-1158D3E04436}"/>
              </a:ext>
            </a:extLst>
          </p:cNvPr>
          <p:cNvPicPr/>
          <p:nvPr/>
        </p:nvPicPr>
        <p:blipFill rotWithShape="1">
          <a:blip r:embed="rId3">
            <a:extLst>
              <a:ext uri="{28A0092B-C50C-407E-A947-70E740481C1C}">
                <a14:useLocalDpi xmlns:a14="http://schemas.microsoft.com/office/drawing/2010/main" val="0"/>
              </a:ext>
            </a:extLst>
          </a:blip>
          <a:srcRect l="70601" t="36336" r="10268" b="14594"/>
          <a:stretch/>
        </p:blipFill>
        <p:spPr bwMode="auto">
          <a:xfrm>
            <a:off x="6255026" y="1411435"/>
            <a:ext cx="1816730" cy="2518763"/>
          </a:xfrm>
          <a:prstGeom prst="rect">
            <a:avLst/>
          </a:prstGeom>
          <a:ln>
            <a:noFill/>
          </a:ln>
          <a:extLst>
            <a:ext uri="{53640926-AAD7-44D8-BBD7-CCE9431645EC}">
              <a14:shadowObscured xmlns:a14="http://schemas.microsoft.com/office/drawing/2010/main"/>
            </a:ext>
          </a:extLst>
        </p:spPr>
      </p:pic>
      <p:pic>
        <p:nvPicPr>
          <p:cNvPr id="17" name="Picture 16">
            <a:extLst>
              <a:ext uri="{FF2B5EF4-FFF2-40B4-BE49-F238E27FC236}">
                <a16:creationId xmlns:a16="http://schemas.microsoft.com/office/drawing/2014/main" xmlns="" id="{7CEE23B1-7614-4CF4-A64C-30BB68100C15}"/>
              </a:ext>
            </a:extLst>
          </p:cNvPr>
          <p:cNvPicPr/>
          <p:nvPr/>
        </p:nvPicPr>
        <p:blipFill rotWithShape="1">
          <a:blip r:embed="rId4">
            <a:extLst>
              <a:ext uri="{28A0092B-C50C-407E-A947-70E740481C1C}">
                <a14:useLocalDpi xmlns:a14="http://schemas.microsoft.com/office/drawing/2010/main" val="0"/>
              </a:ext>
            </a:extLst>
          </a:blip>
          <a:srcRect l="62512" t="25271" r="17298" b="15394"/>
          <a:stretch/>
        </p:blipFill>
        <p:spPr bwMode="auto">
          <a:xfrm>
            <a:off x="6255026" y="4352555"/>
            <a:ext cx="1816730" cy="2180766"/>
          </a:xfrm>
          <a:prstGeom prst="rect">
            <a:avLst/>
          </a:prstGeom>
          <a:ln>
            <a:noFill/>
          </a:ln>
          <a:extLst>
            <a:ext uri="{53640926-AAD7-44D8-BBD7-CCE9431645EC}">
              <a14:shadowObscured xmlns:a14="http://schemas.microsoft.com/office/drawing/2010/main"/>
            </a:ext>
          </a:extLst>
        </p:spPr>
      </p:pic>
      <p:pic>
        <p:nvPicPr>
          <p:cNvPr id="18" name="Picture 17">
            <a:extLst>
              <a:ext uri="{FF2B5EF4-FFF2-40B4-BE49-F238E27FC236}">
                <a16:creationId xmlns:a16="http://schemas.microsoft.com/office/drawing/2014/main" xmlns="" id="{D05E9923-4ED1-46C1-A2D5-7A51073298AC}"/>
              </a:ext>
            </a:extLst>
          </p:cNvPr>
          <p:cNvPicPr/>
          <p:nvPr/>
        </p:nvPicPr>
        <p:blipFill rotWithShape="1">
          <a:blip r:embed="rId5" cstate="print">
            <a:extLst>
              <a:ext uri="{28A0092B-C50C-407E-A947-70E740481C1C}">
                <a14:useLocalDpi xmlns:a14="http://schemas.microsoft.com/office/drawing/2010/main" val="0"/>
              </a:ext>
            </a:extLst>
          </a:blip>
          <a:srcRect l="63439" t="46458" r="19108" b="17409"/>
          <a:stretch/>
        </p:blipFill>
        <p:spPr bwMode="auto">
          <a:xfrm>
            <a:off x="10230678" y="1483600"/>
            <a:ext cx="1528375" cy="2346568"/>
          </a:xfrm>
          <a:prstGeom prst="rect">
            <a:avLst/>
          </a:prstGeom>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xmlns="" id="{1A628E9F-FE4A-4975-9086-47596227CE09}"/>
              </a:ext>
            </a:extLst>
          </p:cNvPr>
          <p:cNvPicPr/>
          <p:nvPr/>
        </p:nvPicPr>
        <p:blipFill rotWithShape="1">
          <a:blip r:embed="rId6">
            <a:extLst>
              <a:ext uri="{28A0092B-C50C-407E-A947-70E740481C1C}">
                <a14:useLocalDpi xmlns:a14="http://schemas.microsoft.com/office/drawing/2010/main" val="0"/>
              </a:ext>
            </a:extLst>
          </a:blip>
          <a:srcRect l="58851" t="38932" r="17561" b="23196"/>
          <a:stretch/>
        </p:blipFill>
        <p:spPr bwMode="auto">
          <a:xfrm>
            <a:off x="9793358" y="4352555"/>
            <a:ext cx="1936048" cy="218076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22351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Learning outcomes</a:t>
            </a:r>
          </a:p>
        </p:txBody>
      </p:sp>
      <p:sp>
        <p:nvSpPr>
          <p:cNvPr id="3" name="Subtitle 2"/>
          <p:cNvSpPr>
            <a:spLocks noGrp="1"/>
          </p:cNvSpPr>
          <p:nvPr>
            <p:ph type="subTitle" idx="1"/>
          </p:nvPr>
        </p:nvSpPr>
        <p:spPr>
          <a:xfrm>
            <a:off x="2334408" y="1301675"/>
            <a:ext cx="9857591" cy="4641924"/>
          </a:xfrm>
        </p:spPr>
        <p:txBody>
          <a:bodyPr>
            <a:normAutofit fontScale="70000" lnSpcReduction="20000"/>
          </a:bodyPr>
          <a:lstStyle/>
          <a:p>
            <a:pPr lvl="0"/>
            <a:r>
              <a:rPr lang="en-GB" sz="4800" b="1" u="sng" dirty="0"/>
              <a:t>WHAT?</a:t>
            </a:r>
          </a:p>
          <a:p>
            <a:pPr lvl="0"/>
            <a:r>
              <a:rPr lang="en-GB" sz="4800" dirty="0"/>
              <a:t>To be able to identify the key points of legislation</a:t>
            </a:r>
          </a:p>
          <a:p>
            <a:pPr lvl="0"/>
            <a:r>
              <a:rPr lang="en-GB" sz="4800" b="1" u="sng" dirty="0"/>
              <a:t>HOW?</a:t>
            </a:r>
          </a:p>
          <a:p>
            <a:pPr lvl="0"/>
            <a:r>
              <a:rPr lang="en-GB" sz="4800" dirty="0"/>
              <a:t>Create a quiz relating to key information</a:t>
            </a:r>
          </a:p>
          <a:p>
            <a:pPr lvl="0"/>
            <a:r>
              <a:rPr lang="en-GB" sz="4800" dirty="0"/>
              <a:t>Testing each other</a:t>
            </a:r>
          </a:p>
          <a:p>
            <a:pPr lvl="0"/>
            <a:r>
              <a:rPr lang="en-GB" sz="4800" b="1" u="sng" dirty="0"/>
              <a:t>WHY?</a:t>
            </a:r>
          </a:p>
          <a:p>
            <a:pPr lvl="0"/>
            <a:r>
              <a:rPr lang="en-GB" sz="4800" dirty="0"/>
              <a:t>To revisit this topic…  you need to know this for the exam </a:t>
            </a:r>
            <a:r>
              <a:rPr lang="en-GB" sz="4800" b="1" dirty="0"/>
              <a:t>(June 19</a:t>
            </a:r>
            <a:r>
              <a:rPr lang="en-GB" sz="4800" b="1" baseline="30000" dirty="0"/>
              <a:t>th</a:t>
            </a:r>
            <a:r>
              <a:rPr lang="en-GB" sz="4800" b="1" dirty="0"/>
              <a:t>) </a:t>
            </a:r>
          </a:p>
        </p:txBody>
      </p:sp>
    </p:spTree>
    <p:extLst>
      <p:ext uri="{BB962C8B-B14F-4D97-AF65-F5344CB8AC3E}">
        <p14:creationId xmlns:p14="http://schemas.microsoft.com/office/powerpoint/2010/main" val="574504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Legislation </a:t>
            </a:r>
          </a:p>
        </p:txBody>
      </p:sp>
      <p:sp>
        <p:nvSpPr>
          <p:cNvPr id="3" name="Subtitle 2"/>
          <p:cNvSpPr>
            <a:spLocks noGrp="1"/>
          </p:cNvSpPr>
          <p:nvPr>
            <p:ph type="subTitle" idx="1"/>
          </p:nvPr>
        </p:nvSpPr>
        <p:spPr>
          <a:xfrm>
            <a:off x="1839557" y="1043492"/>
            <a:ext cx="6686955" cy="5814507"/>
          </a:xfrm>
        </p:spPr>
        <p:txBody>
          <a:bodyPr>
            <a:normAutofit/>
          </a:bodyPr>
          <a:lstStyle/>
          <a:p>
            <a:pPr lvl="0"/>
            <a:r>
              <a:rPr lang="en-GB" sz="2800" b="1" dirty="0">
                <a:solidFill>
                  <a:schemeClr val="tx1"/>
                </a:solidFill>
              </a:rPr>
              <a:t>Use pages 16 and 17 of the revision guide to create a quiz to test your knowledge on the different types of legislation</a:t>
            </a:r>
          </a:p>
          <a:p>
            <a:pPr lvl="0"/>
            <a:endParaRPr lang="en-GB" sz="2800" b="1" dirty="0">
              <a:solidFill>
                <a:schemeClr val="tx1"/>
              </a:solidFill>
            </a:endParaRPr>
          </a:p>
          <a:p>
            <a:pPr lvl="0"/>
            <a:r>
              <a:rPr lang="en-GB" sz="2800" b="1" dirty="0">
                <a:solidFill>
                  <a:schemeClr val="tx1"/>
                </a:solidFill>
              </a:rPr>
              <a:t>RULES</a:t>
            </a:r>
          </a:p>
          <a:p>
            <a:pPr lvl="0"/>
            <a:endParaRPr lang="en-GB" sz="2000" dirty="0">
              <a:solidFill>
                <a:schemeClr val="tx1"/>
              </a:solidFill>
            </a:endParaRPr>
          </a:p>
          <a:p>
            <a:pPr lvl="0"/>
            <a:r>
              <a:rPr lang="en-GB" dirty="0"/>
              <a:t>Label your test with your name</a:t>
            </a:r>
          </a:p>
          <a:p>
            <a:pPr lvl="0"/>
            <a:r>
              <a:rPr lang="en-GB" dirty="0"/>
              <a:t>You must include at least 20 questions</a:t>
            </a:r>
          </a:p>
          <a:p>
            <a:pPr lvl="0"/>
            <a:r>
              <a:rPr lang="en-GB" dirty="0"/>
              <a:t>Create 4 copies of your test (make sure you can read the questions!)</a:t>
            </a:r>
          </a:p>
          <a:p>
            <a:pPr lvl="0"/>
            <a:r>
              <a:rPr lang="en-GB" dirty="0"/>
              <a:t>You must write the correct answers on a separate sheet of paper so that you can easily mark other peoples work</a:t>
            </a:r>
          </a:p>
          <a:p>
            <a:pPr lvl="0"/>
            <a:endParaRPr lang="en-GB" sz="1400" dirty="0"/>
          </a:p>
        </p:txBody>
      </p:sp>
      <p:pic>
        <p:nvPicPr>
          <p:cNvPr id="4" name="Picture 3">
            <a:extLst>
              <a:ext uri="{FF2B5EF4-FFF2-40B4-BE49-F238E27FC236}">
                <a16:creationId xmlns:a16="http://schemas.microsoft.com/office/drawing/2014/main" xmlns="" id="{92E943AD-2C24-4FEA-9558-6A1B164E7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6512" y="1883288"/>
            <a:ext cx="3651861" cy="3733741"/>
          </a:xfrm>
          <a:prstGeom prst="rect">
            <a:avLst/>
          </a:prstGeom>
        </p:spPr>
      </p:pic>
    </p:spTree>
    <p:extLst>
      <p:ext uri="{BB962C8B-B14F-4D97-AF65-F5344CB8AC3E}">
        <p14:creationId xmlns:p14="http://schemas.microsoft.com/office/powerpoint/2010/main" val="1697694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4893" y="184969"/>
            <a:ext cx="10522214" cy="839796"/>
          </a:xfrm>
        </p:spPr>
        <p:txBody>
          <a:bodyPr>
            <a:normAutofit fontScale="90000"/>
          </a:bodyPr>
          <a:lstStyle/>
          <a:p>
            <a:r>
              <a:rPr lang="en-GB" u="sng" dirty="0"/>
              <a:t>Legislation</a:t>
            </a:r>
          </a:p>
        </p:txBody>
      </p:sp>
      <p:sp>
        <p:nvSpPr>
          <p:cNvPr id="3" name="Subtitle 2"/>
          <p:cNvSpPr>
            <a:spLocks noGrp="1"/>
          </p:cNvSpPr>
          <p:nvPr>
            <p:ph type="subTitle" idx="1"/>
          </p:nvPr>
        </p:nvSpPr>
        <p:spPr>
          <a:xfrm>
            <a:off x="1881809" y="1144033"/>
            <a:ext cx="6710964" cy="5713967"/>
          </a:xfrm>
        </p:spPr>
        <p:txBody>
          <a:bodyPr>
            <a:normAutofit/>
          </a:bodyPr>
          <a:lstStyle/>
          <a:p>
            <a:pPr lvl="0"/>
            <a:r>
              <a:rPr lang="en-GB" sz="2400" dirty="0">
                <a:solidFill>
                  <a:schemeClr val="tx1"/>
                </a:solidFill>
              </a:rPr>
              <a:t>You are going to compete!!!  </a:t>
            </a:r>
          </a:p>
          <a:p>
            <a:pPr lvl="0"/>
            <a:endParaRPr lang="en-GB" sz="2400" dirty="0">
              <a:solidFill>
                <a:schemeClr val="tx1"/>
              </a:solidFill>
            </a:endParaRPr>
          </a:p>
          <a:p>
            <a:pPr lvl="0"/>
            <a:r>
              <a:rPr lang="en-GB" sz="2400" dirty="0">
                <a:solidFill>
                  <a:schemeClr val="tx1"/>
                </a:solidFill>
              </a:rPr>
              <a:t>Spend 15 minutes “learning” the information on pages 16 and 17.</a:t>
            </a:r>
          </a:p>
          <a:p>
            <a:pPr lvl="0"/>
            <a:endParaRPr lang="en-GB" sz="2400" dirty="0">
              <a:solidFill>
                <a:schemeClr val="tx1"/>
              </a:solidFill>
            </a:endParaRPr>
          </a:p>
          <a:p>
            <a:pPr lvl="0"/>
            <a:r>
              <a:rPr lang="en-GB" sz="2400" dirty="0">
                <a:solidFill>
                  <a:schemeClr val="tx1"/>
                </a:solidFill>
              </a:rPr>
              <a:t>Listen carefully so you know who to swap tests with</a:t>
            </a:r>
          </a:p>
          <a:p>
            <a:pPr lvl="0"/>
            <a:endParaRPr lang="en-GB" sz="2400" dirty="0">
              <a:solidFill>
                <a:schemeClr val="tx1"/>
              </a:solidFill>
            </a:endParaRPr>
          </a:p>
          <a:p>
            <a:pPr lvl="0"/>
            <a:r>
              <a:rPr lang="en-GB" sz="2400" dirty="0">
                <a:solidFill>
                  <a:schemeClr val="tx1"/>
                </a:solidFill>
              </a:rPr>
              <a:t>Complete the 4 tests you have been given</a:t>
            </a:r>
          </a:p>
          <a:p>
            <a:pPr lvl="0"/>
            <a:endParaRPr lang="en-GB" sz="2400" dirty="0">
              <a:solidFill>
                <a:schemeClr val="tx1"/>
              </a:solidFill>
            </a:endParaRPr>
          </a:p>
          <a:p>
            <a:pPr lvl="0"/>
            <a:r>
              <a:rPr lang="en-GB" sz="2400" dirty="0">
                <a:solidFill>
                  <a:schemeClr val="tx1"/>
                </a:solidFill>
              </a:rPr>
              <a:t>Return the test to the person who wrote it</a:t>
            </a: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lvl="0"/>
            <a:endParaRPr lang="en-GB" sz="2400" dirty="0">
              <a:solidFill>
                <a:schemeClr val="tx1"/>
              </a:solidFill>
            </a:endParaRPr>
          </a:p>
          <a:p>
            <a:pPr marL="1428750" lvl="2" indent="-514350" algn="l">
              <a:buFont typeface="+mj-lt"/>
              <a:buAutoNum type="arabicPeriod"/>
            </a:pPr>
            <a:endParaRPr lang="en-GB" sz="2400" dirty="0">
              <a:solidFill>
                <a:schemeClr val="tx1"/>
              </a:solidFill>
            </a:endParaRPr>
          </a:p>
          <a:p>
            <a:pPr lvl="0"/>
            <a:endParaRPr lang="en-GB" sz="2400" dirty="0"/>
          </a:p>
          <a:p>
            <a:pPr lvl="0"/>
            <a:endParaRPr lang="en-GB" sz="2400" dirty="0"/>
          </a:p>
        </p:txBody>
      </p:sp>
      <p:pic>
        <p:nvPicPr>
          <p:cNvPr id="6" name="Picture 5">
            <a:extLst>
              <a:ext uri="{FF2B5EF4-FFF2-40B4-BE49-F238E27FC236}">
                <a16:creationId xmlns:a16="http://schemas.microsoft.com/office/drawing/2014/main" xmlns="" id="{7FC3238D-C9B0-4FF7-96B3-878EC586A47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04194" y="2786743"/>
            <a:ext cx="3398467" cy="2554514"/>
          </a:xfrm>
          <a:prstGeom prst="rect">
            <a:avLst/>
          </a:prstGeom>
        </p:spPr>
      </p:pic>
    </p:spTree>
    <p:extLst>
      <p:ext uri="{BB962C8B-B14F-4D97-AF65-F5344CB8AC3E}">
        <p14:creationId xmlns:p14="http://schemas.microsoft.com/office/powerpoint/2010/main" val="116405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Learning outcomes</a:t>
            </a:r>
          </a:p>
        </p:txBody>
      </p:sp>
      <p:sp>
        <p:nvSpPr>
          <p:cNvPr id="3" name="Subtitle 2"/>
          <p:cNvSpPr>
            <a:spLocks noGrp="1"/>
          </p:cNvSpPr>
          <p:nvPr>
            <p:ph type="subTitle" idx="1"/>
          </p:nvPr>
        </p:nvSpPr>
        <p:spPr>
          <a:xfrm>
            <a:off x="2334408" y="1301675"/>
            <a:ext cx="9857591" cy="4641924"/>
          </a:xfrm>
        </p:spPr>
        <p:txBody>
          <a:bodyPr>
            <a:normAutofit fontScale="62500" lnSpcReduction="20000"/>
          </a:bodyPr>
          <a:lstStyle/>
          <a:p>
            <a:pPr lvl="0"/>
            <a:r>
              <a:rPr lang="en-GB" sz="4800" b="1" u="sng" dirty="0"/>
              <a:t>WHAT?</a:t>
            </a:r>
          </a:p>
          <a:p>
            <a:pPr lvl="0"/>
            <a:r>
              <a:rPr lang="en-GB" sz="4800" dirty="0"/>
              <a:t>To be able to identify the different services offered in the H&amp;C industry</a:t>
            </a:r>
          </a:p>
          <a:p>
            <a:pPr lvl="0"/>
            <a:r>
              <a:rPr lang="en-GB" sz="4800" dirty="0"/>
              <a:t>To be able to identify customer needs</a:t>
            </a:r>
          </a:p>
          <a:p>
            <a:pPr lvl="0"/>
            <a:r>
              <a:rPr lang="en-GB" sz="4800" b="1" u="sng" dirty="0"/>
              <a:t>HOW?</a:t>
            </a:r>
          </a:p>
          <a:p>
            <a:pPr lvl="0"/>
            <a:r>
              <a:rPr lang="en-GB" sz="4800" dirty="0"/>
              <a:t>Answer questions related to the services offered by the H&amp;C industry and customer needs</a:t>
            </a:r>
          </a:p>
          <a:p>
            <a:pPr lvl="0"/>
            <a:r>
              <a:rPr lang="en-GB" sz="4800" b="1" u="sng" dirty="0"/>
              <a:t>WHY?</a:t>
            </a:r>
          </a:p>
          <a:p>
            <a:pPr lvl="0"/>
            <a:r>
              <a:rPr lang="en-GB" sz="4800" dirty="0"/>
              <a:t>To revisit this topic…  you need to know this for the exam </a:t>
            </a:r>
            <a:r>
              <a:rPr lang="en-GB" sz="4800" b="1" dirty="0"/>
              <a:t>(June 19</a:t>
            </a:r>
            <a:r>
              <a:rPr lang="en-GB" sz="4800" b="1" baseline="30000" dirty="0"/>
              <a:t>th</a:t>
            </a:r>
            <a:r>
              <a:rPr lang="en-GB" sz="4800" b="1" dirty="0"/>
              <a:t>) </a:t>
            </a:r>
          </a:p>
        </p:txBody>
      </p:sp>
    </p:spTree>
    <p:extLst>
      <p:ext uri="{BB962C8B-B14F-4D97-AF65-F5344CB8AC3E}">
        <p14:creationId xmlns:p14="http://schemas.microsoft.com/office/powerpoint/2010/main" val="1890950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Review</a:t>
            </a:r>
          </a:p>
        </p:txBody>
      </p:sp>
      <p:sp>
        <p:nvSpPr>
          <p:cNvPr id="3" name="Subtitle 2"/>
          <p:cNvSpPr>
            <a:spLocks noGrp="1"/>
          </p:cNvSpPr>
          <p:nvPr>
            <p:ph type="subTitle" idx="1"/>
          </p:nvPr>
        </p:nvSpPr>
        <p:spPr>
          <a:xfrm>
            <a:off x="2519492" y="1883288"/>
            <a:ext cx="6007020" cy="5304970"/>
          </a:xfrm>
        </p:spPr>
        <p:txBody>
          <a:bodyPr>
            <a:normAutofit/>
          </a:bodyPr>
          <a:lstStyle/>
          <a:p>
            <a:pPr lvl="0"/>
            <a:r>
              <a:rPr lang="en-GB" sz="3200" dirty="0">
                <a:solidFill>
                  <a:schemeClr val="tx1"/>
                </a:solidFill>
              </a:rPr>
              <a:t>Mark your tests</a:t>
            </a:r>
          </a:p>
          <a:p>
            <a:pPr lvl="0"/>
            <a:endParaRPr lang="en-GB" sz="3200" dirty="0">
              <a:solidFill>
                <a:schemeClr val="tx1"/>
              </a:solidFill>
            </a:endParaRPr>
          </a:p>
          <a:p>
            <a:pPr lvl="0"/>
            <a:r>
              <a:rPr lang="en-GB" sz="3200" dirty="0">
                <a:solidFill>
                  <a:schemeClr val="tx1"/>
                </a:solidFill>
              </a:rPr>
              <a:t>Give them back to the people who completed them</a:t>
            </a:r>
          </a:p>
          <a:p>
            <a:pPr lvl="0"/>
            <a:endParaRPr lang="en-GB" sz="3200" dirty="0">
              <a:solidFill>
                <a:schemeClr val="tx1"/>
              </a:solidFill>
            </a:endParaRPr>
          </a:p>
          <a:p>
            <a:pPr lvl="0"/>
            <a:r>
              <a:rPr lang="en-GB" sz="3200" dirty="0">
                <a:solidFill>
                  <a:schemeClr val="tx1"/>
                </a:solidFill>
              </a:rPr>
              <a:t>Work out your overall mark</a:t>
            </a:r>
          </a:p>
          <a:p>
            <a:pPr lvl="0"/>
            <a:endParaRPr lang="en-GB" sz="3200" dirty="0">
              <a:solidFill>
                <a:schemeClr val="tx1"/>
              </a:solidFill>
            </a:endParaRPr>
          </a:p>
          <a:p>
            <a:pPr marL="342900" lvl="0" indent="-342900">
              <a:buFont typeface="+mj-lt"/>
              <a:buAutoNum type="arabicPeriod"/>
            </a:pPr>
            <a:endParaRPr lang="en-GB" sz="3200" dirty="0">
              <a:solidFill>
                <a:schemeClr val="tx1"/>
              </a:solidFill>
            </a:endParaRPr>
          </a:p>
          <a:p>
            <a:pPr marL="342900" lvl="0" indent="-342900">
              <a:buFont typeface="+mj-lt"/>
              <a:buAutoNum type="arabicPeriod"/>
            </a:pPr>
            <a:endParaRPr lang="en-GB" sz="3200" dirty="0">
              <a:solidFill>
                <a:schemeClr val="tx1"/>
              </a:solidFill>
            </a:endParaRPr>
          </a:p>
        </p:txBody>
      </p:sp>
      <p:pic>
        <p:nvPicPr>
          <p:cNvPr id="4" name="Picture 3">
            <a:extLst>
              <a:ext uri="{FF2B5EF4-FFF2-40B4-BE49-F238E27FC236}">
                <a16:creationId xmlns:a16="http://schemas.microsoft.com/office/drawing/2014/main" xmlns="" id="{F9CA2111-82F0-441A-88C5-FFC16B4A56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6512" y="1883288"/>
            <a:ext cx="3651861" cy="3733741"/>
          </a:xfrm>
          <a:prstGeom prst="rect">
            <a:avLst/>
          </a:prstGeom>
        </p:spPr>
      </p:pic>
    </p:spTree>
    <p:extLst>
      <p:ext uri="{BB962C8B-B14F-4D97-AF65-F5344CB8AC3E}">
        <p14:creationId xmlns:p14="http://schemas.microsoft.com/office/powerpoint/2010/main" val="1776570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Revision lesson 6: Connect</a:t>
            </a:r>
          </a:p>
        </p:txBody>
      </p:sp>
      <p:sp>
        <p:nvSpPr>
          <p:cNvPr id="3" name="Subtitle 2"/>
          <p:cNvSpPr>
            <a:spLocks noGrp="1"/>
          </p:cNvSpPr>
          <p:nvPr>
            <p:ph type="subTitle" idx="1"/>
          </p:nvPr>
        </p:nvSpPr>
        <p:spPr>
          <a:xfrm>
            <a:off x="1552531" y="1275171"/>
            <a:ext cx="9857591" cy="4641924"/>
          </a:xfrm>
        </p:spPr>
        <p:txBody>
          <a:bodyPr>
            <a:normAutofit/>
          </a:bodyPr>
          <a:lstStyle/>
          <a:p>
            <a:pPr lvl="0"/>
            <a:r>
              <a:rPr lang="en-GB" sz="4800" dirty="0"/>
              <a:t>What do you think happened before this picture and after this picture?</a:t>
            </a:r>
          </a:p>
        </p:txBody>
      </p:sp>
      <p:pic>
        <p:nvPicPr>
          <p:cNvPr id="4" name="Picture 6">
            <a:extLst>
              <a:ext uri="{FF2B5EF4-FFF2-40B4-BE49-F238E27FC236}">
                <a16:creationId xmlns:a16="http://schemas.microsoft.com/office/drawing/2014/main" xmlns="" id="{F39DE4CA-D389-4FB7-9819-379BC2E4DF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30" t="12994" r="52292" b="16738"/>
          <a:stretch/>
        </p:blipFill>
        <p:spPr bwMode="auto">
          <a:xfrm>
            <a:off x="4789714" y="2822078"/>
            <a:ext cx="5384800" cy="3879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946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Learning outcomes</a:t>
            </a:r>
          </a:p>
        </p:txBody>
      </p:sp>
      <p:sp>
        <p:nvSpPr>
          <p:cNvPr id="3" name="Subtitle 2"/>
          <p:cNvSpPr>
            <a:spLocks noGrp="1"/>
          </p:cNvSpPr>
          <p:nvPr>
            <p:ph type="subTitle" idx="1"/>
          </p:nvPr>
        </p:nvSpPr>
        <p:spPr>
          <a:xfrm>
            <a:off x="2334408" y="1301675"/>
            <a:ext cx="9857591" cy="4641924"/>
          </a:xfrm>
        </p:spPr>
        <p:txBody>
          <a:bodyPr>
            <a:normAutofit fontScale="62500" lnSpcReduction="20000"/>
          </a:bodyPr>
          <a:lstStyle/>
          <a:p>
            <a:pPr lvl="0"/>
            <a:r>
              <a:rPr lang="en-GB" sz="4800" b="1" u="sng" dirty="0"/>
              <a:t>WHAT?</a:t>
            </a:r>
          </a:p>
          <a:p>
            <a:pPr lvl="0"/>
            <a:r>
              <a:rPr lang="en-GB" sz="4800" dirty="0"/>
              <a:t>To be able to identify why food hygiene is important </a:t>
            </a:r>
          </a:p>
          <a:p>
            <a:pPr lvl="0"/>
            <a:r>
              <a:rPr lang="en-GB" sz="4800" dirty="0"/>
              <a:t>To recognise the symptoms of food poisoning</a:t>
            </a:r>
          </a:p>
          <a:p>
            <a:pPr lvl="0"/>
            <a:r>
              <a:rPr lang="en-GB" sz="4800" dirty="0"/>
              <a:t>To know what a food allergy and food intolerance is</a:t>
            </a:r>
          </a:p>
          <a:p>
            <a:pPr lvl="0"/>
            <a:r>
              <a:rPr lang="en-GB" sz="4800" b="1" u="sng" dirty="0"/>
              <a:t>HOW?</a:t>
            </a:r>
          </a:p>
          <a:p>
            <a:pPr lvl="0"/>
            <a:r>
              <a:rPr lang="en-GB" sz="4800" dirty="0"/>
              <a:t>Produce revision resources about the topics</a:t>
            </a:r>
          </a:p>
          <a:p>
            <a:pPr lvl="0"/>
            <a:r>
              <a:rPr lang="en-GB" sz="4800" b="1" u="sng" dirty="0"/>
              <a:t>WHY?</a:t>
            </a:r>
          </a:p>
          <a:p>
            <a:pPr lvl="0"/>
            <a:r>
              <a:rPr lang="en-GB" sz="4800" dirty="0"/>
              <a:t>To revisit this topic…  you need to know this for the exam </a:t>
            </a:r>
            <a:r>
              <a:rPr lang="en-GB" sz="4800" b="1" dirty="0"/>
              <a:t>(June 19</a:t>
            </a:r>
            <a:r>
              <a:rPr lang="en-GB" sz="4800" b="1" baseline="30000" dirty="0"/>
              <a:t>th</a:t>
            </a:r>
            <a:r>
              <a:rPr lang="en-GB" sz="4800" b="1" dirty="0"/>
              <a:t>) </a:t>
            </a:r>
          </a:p>
        </p:txBody>
      </p:sp>
    </p:spTree>
    <p:extLst>
      <p:ext uri="{BB962C8B-B14F-4D97-AF65-F5344CB8AC3E}">
        <p14:creationId xmlns:p14="http://schemas.microsoft.com/office/powerpoint/2010/main" val="757603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Health and safety of food</a:t>
            </a:r>
          </a:p>
        </p:txBody>
      </p:sp>
      <p:sp>
        <p:nvSpPr>
          <p:cNvPr id="3" name="Subtitle 2"/>
          <p:cNvSpPr>
            <a:spLocks noGrp="1"/>
          </p:cNvSpPr>
          <p:nvPr>
            <p:ph type="subTitle" idx="1"/>
          </p:nvPr>
        </p:nvSpPr>
        <p:spPr>
          <a:xfrm>
            <a:off x="1839557" y="1233714"/>
            <a:ext cx="9857591" cy="5624285"/>
          </a:xfrm>
        </p:spPr>
        <p:txBody>
          <a:bodyPr>
            <a:normAutofit/>
          </a:bodyPr>
          <a:lstStyle/>
          <a:p>
            <a:pPr lvl="0"/>
            <a:r>
              <a:rPr lang="en-GB" sz="2800" b="1" dirty="0">
                <a:solidFill>
                  <a:schemeClr val="tx1"/>
                </a:solidFill>
              </a:rPr>
              <a:t>Choose one of the options below, produce a revision resource relating to pages 17, 18 and 19 of the revision guide</a:t>
            </a:r>
          </a:p>
          <a:p>
            <a:pPr lvl="0"/>
            <a:endParaRPr lang="en-GB" sz="2000" dirty="0">
              <a:solidFill>
                <a:schemeClr val="tx1"/>
              </a:solidFill>
            </a:endParaRPr>
          </a:p>
          <a:p>
            <a:pPr lvl="0"/>
            <a:endParaRPr lang="en-GB" dirty="0"/>
          </a:p>
          <a:p>
            <a:pPr lvl="0"/>
            <a:endParaRPr lang="en-GB" sz="1400" dirty="0"/>
          </a:p>
        </p:txBody>
      </p:sp>
      <p:pic>
        <p:nvPicPr>
          <p:cNvPr id="4" name="Picture 6">
            <a:extLst>
              <a:ext uri="{FF2B5EF4-FFF2-40B4-BE49-F238E27FC236}">
                <a16:creationId xmlns:a16="http://schemas.microsoft.com/office/drawing/2014/main" xmlns="" id="{B6ED951F-960D-418B-B7F0-4399FC8A2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931" t="28831" r="7762" b="37299"/>
          <a:stretch>
            <a:fillRect/>
          </a:stretch>
        </p:blipFill>
        <p:spPr bwMode="auto">
          <a:xfrm>
            <a:off x="226452" y="2691467"/>
            <a:ext cx="11965548" cy="34423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8544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Review</a:t>
            </a:r>
          </a:p>
        </p:txBody>
      </p:sp>
      <p:sp>
        <p:nvSpPr>
          <p:cNvPr id="3" name="Subtitle 2"/>
          <p:cNvSpPr>
            <a:spLocks noGrp="1"/>
          </p:cNvSpPr>
          <p:nvPr>
            <p:ph type="subTitle" idx="1"/>
          </p:nvPr>
        </p:nvSpPr>
        <p:spPr>
          <a:xfrm>
            <a:off x="1656523" y="1043492"/>
            <a:ext cx="10416208" cy="5814507"/>
          </a:xfrm>
        </p:spPr>
        <p:txBody>
          <a:bodyPr>
            <a:normAutofit/>
          </a:bodyPr>
          <a:lstStyle/>
          <a:p>
            <a:pPr lvl="0"/>
            <a:r>
              <a:rPr lang="en-GB" sz="2400" dirty="0">
                <a:solidFill>
                  <a:schemeClr val="tx1"/>
                </a:solidFill>
              </a:rPr>
              <a:t>Look at the revision list on page 2 and 3 of the revision booklet.</a:t>
            </a:r>
          </a:p>
          <a:p>
            <a:pPr lvl="0"/>
            <a:endParaRPr lang="en-GB" sz="2400" dirty="0">
              <a:solidFill>
                <a:schemeClr val="tx1"/>
              </a:solidFill>
            </a:endParaRPr>
          </a:p>
          <a:p>
            <a:pPr lvl="0"/>
            <a:r>
              <a:rPr lang="en-GB" sz="2400" dirty="0">
                <a:solidFill>
                  <a:schemeClr val="tx1"/>
                </a:solidFill>
              </a:rPr>
              <a:t>Highlight the topics you have covered over the last two lessons using the following code:</a:t>
            </a:r>
          </a:p>
          <a:p>
            <a:pPr lvl="0"/>
            <a:endParaRPr lang="en-GB" sz="2400" dirty="0">
              <a:solidFill>
                <a:schemeClr val="tx1"/>
              </a:solidFill>
            </a:endParaRPr>
          </a:p>
          <a:p>
            <a:pPr marL="800100" lvl="1" indent="-342900" algn="l">
              <a:buFont typeface="+mj-lt"/>
              <a:buAutoNum type="alphaLcParenR"/>
            </a:pPr>
            <a:r>
              <a:rPr lang="en-GB" sz="2400" dirty="0">
                <a:solidFill>
                  <a:schemeClr val="tx1"/>
                </a:solidFill>
              </a:rPr>
              <a:t>Green – I have revised this topic and I am confident I know the information</a:t>
            </a:r>
          </a:p>
          <a:p>
            <a:pPr marL="800100" lvl="1" indent="-342900" algn="l">
              <a:buFont typeface="+mj-lt"/>
              <a:buAutoNum type="alphaLcParenR"/>
            </a:pPr>
            <a:r>
              <a:rPr lang="en-GB" sz="2400" dirty="0">
                <a:solidFill>
                  <a:schemeClr val="tx1"/>
                </a:solidFill>
              </a:rPr>
              <a:t>Orange – I have revised this topic and I know some of the information but not all of it</a:t>
            </a:r>
          </a:p>
          <a:p>
            <a:pPr marL="800100" lvl="1" indent="-342900" algn="l">
              <a:buFont typeface="+mj-lt"/>
              <a:buAutoNum type="alphaLcParenR"/>
            </a:pPr>
            <a:r>
              <a:rPr lang="en-GB" sz="2400" dirty="0">
                <a:solidFill>
                  <a:schemeClr val="tx1"/>
                </a:solidFill>
              </a:rPr>
              <a:t>Red – I have revised this topic however I still do not know the information and need to revise this area more</a:t>
            </a:r>
          </a:p>
          <a:p>
            <a:pPr marL="342900" lvl="0" indent="-342900">
              <a:buFont typeface="+mj-lt"/>
              <a:buAutoNum type="arabicPeriod"/>
            </a:pPr>
            <a:endParaRPr lang="en-GB" sz="2400" dirty="0">
              <a:solidFill>
                <a:schemeClr val="tx1"/>
              </a:solidFill>
            </a:endParaRPr>
          </a:p>
          <a:p>
            <a:pPr marL="342900" lvl="0" indent="-342900">
              <a:buFont typeface="+mj-lt"/>
              <a:buAutoNum type="arabicPeriod"/>
            </a:pPr>
            <a:endParaRPr lang="en-GB" sz="2400" dirty="0">
              <a:solidFill>
                <a:schemeClr val="tx1"/>
              </a:solidFill>
            </a:endParaRPr>
          </a:p>
          <a:p>
            <a:pPr marL="342900" lvl="0" indent="-342900">
              <a:buFont typeface="+mj-lt"/>
              <a:buAutoNum type="arabicPeriod"/>
            </a:pPr>
            <a:endParaRPr lang="en-GB" sz="2400" dirty="0">
              <a:solidFill>
                <a:schemeClr val="tx1"/>
              </a:solidFill>
            </a:endParaRPr>
          </a:p>
        </p:txBody>
      </p:sp>
    </p:spTree>
    <p:extLst>
      <p:ext uri="{BB962C8B-B14F-4D97-AF65-F5344CB8AC3E}">
        <p14:creationId xmlns:p14="http://schemas.microsoft.com/office/powerpoint/2010/main" val="326500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The structure of the H&amp;C industry</a:t>
            </a:r>
          </a:p>
        </p:txBody>
      </p:sp>
      <p:sp>
        <p:nvSpPr>
          <p:cNvPr id="3" name="Subtitle 2"/>
          <p:cNvSpPr>
            <a:spLocks noGrp="1"/>
          </p:cNvSpPr>
          <p:nvPr>
            <p:ph type="subTitle" idx="1"/>
          </p:nvPr>
        </p:nvSpPr>
        <p:spPr>
          <a:xfrm>
            <a:off x="1839557" y="1043492"/>
            <a:ext cx="9857591" cy="5814507"/>
          </a:xfrm>
        </p:spPr>
        <p:txBody>
          <a:bodyPr>
            <a:normAutofit/>
          </a:bodyPr>
          <a:lstStyle/>
          <a:p>
            <a:pPr lvl="0"/>
            <a:r>
              <a:rPr lang="en-GB" sz="2800" b="1" dirty="0">
                <a:solidFill>
                  <a:schemeClr val="tx1"/>
                </a:solidFill>
              </a:rPr>
              <a:t>Read pages 1-6 of the revision guide and answer the following questions:</a:t>
            </a:r>
          </a:p>
          <a:p>
            <a:pPr lvl="0"/>
            <a:endParaRPr lang="en-GB" sz="2000" dirty="0">
              <a:solidFill>
                <a:schemeClr val="tx1"/>
              </a:solidFill>
            </a:endParaRPr>
          </a:p>
          <a:p>
            <a:pPr marL="342900" lvl="0" indent="-342900">
              <a:buFont typeface="+mj-lt"/>
              <a:buAutoNum type="arabicPeriod"/>
            </a:pPr>
            <a:r>
              <a:rPr lang="en-GB" sz="2000" dirty="0">
                <a:solidFill>
                  <a:schemeClr val="tx1"/>
                </a:solidFill>
              </a:rPr>
              <a:t>Define the term commercial and non-commercial</a:t>
            </a:r>
          </a:p>
          <a:p>
            <a:pPr marL="342900" indent="-342900">
              <a:buFont typeface="+mj-lt"/>
              <a:buAutoNum type="arabicPeriod"/>
            </a:pPr>
            <a:r>
              <a:rPr lang="en-GB" sz="2000" dirty="0">
                <a:solidFill>
                  <a:schemeClr val="tx1"/>
                </a:solidFill>
              </a:rPr>
              <a:t>Give an example of a non-commercial establishment</a:t>
            </a:r>
          </a:p>
          <a:p>
            <a:pPr marL="342900" indent="-342900">
              <a:buFont typeface="+mj-lt"/>
              <a:buAutoNum type="arabicPeriod"/>
            </a:pPr>
            <a:r>
              <a:rPr lang="en-GB" sz="2000" dirty="0">
                <a:solidFill>
                  <a:schemeClr val="tx1"/>
                </a:solidFill>
              </a:rPr>
              <a:t>Complete a </a:t>
            </a:r>
            <a:r>
              <a:rPr lang="en-GB" sz="2000" dirty="0" err="1">
                <a:solidFill>
                  <a:schemeClr val="tx1"/>
                </a:solidFill>
              </a:rPr>
              <a:t>mindmap</a:t>
            </a:r>
            <a:r>
              <a:rPr lang="en-GB" sz="2000" dirty="0">
                <a:solidFill>
                  <a:schemeClr val="tx1"/>
                </a:solidFill>
              </a:rPr>
              <a:t> showing the different types of services offered by hotels</a:t>
            </a:r>
          </a:p>
          <a:p>
            <a:pPr marL="342900" indent="-342900">
              <a:buFont typeface="+mj-lt"/>
              <a:buAutoNum type="arabicPeriod"/>
            </a:pPr>
            <a:r>
              <a:rPr lang="en-GB" sz="2000" dirty="0">
                <a:solidFill>
                  <a:schemeClr val="tx1"/>
                </a:solidFill>
              </a:rPr>
              <a:t>Explain the difference between mainstream catering and fine dining</a:t>
            </a:r>
          </a:p>
          <a:p>
            <a:pPr marL="342900" indent="-342900">
              <a:buFont typeface="+mj-lt"/>
              <a:buAutoNum type="arabicPeriod"/>
            </a:pPr>
            <a:r>
              <a:rPr lang="en-GB" sz="2000" dirty="0">
                <a:solidFill>
                  <a:schemeClr val="tx1"/>
                </a:solidFill>
              </a:rPr>
              <a:t>Identify the following type of pub/bar from the description given:</a:t>
            </a:r>
          </a:p>
          <a:p>
            <a:pPr marL="800100" lvl="1" indent="-342900" algn="l">
              <a:buFont typeface="+mj-lt"/>
              <a:buAutoNum type="alphaLcParenR"/>
            </a:pPr>
            <a:r>
              <a:rPr lang="en-GB" sz="1800" dirty="0">
                <a:solidFill>
                  <a:schemeClr val="tx1"/>
                </a:solidFill>
              </a:rPr>
              <a:t>These pubs have play areas and serve food</a:t>
            </a:r>
          </a:p>
          <a:p>
            <a:pPr marL="800100" lvl="1" indent="-342900" algn="l">
              <a:buFont typeface="+mj-lt"/>
              <a:buAutoNum type="alphaLcParenR"/>
            </a:pPr>
            <a:r>
              <a:rPr lang="en-GB" sz="1800" dirty="0">
                <a:solidFill>
                  <a:schemeClr val="tx1"/>
                </a:solidFill>
              </a:rPr>
              <a:t>These bars have a dress code and have sophisticated décor</a:t>
            </a:r>
          </a:p>
          <a:p>
            <a:pPr marL="342900" indent="-342900">
              <a:buFont typeface="+mj-lt"/>
              <a:buAutoNum type="arabicPeriod"/>
            </a:pPr>
            <a:r>
              <a:rPr lang="en-GB" sz="2000" dirty="0">
                <a:solidFill>
                  <a:schemeClr val="tx1"/>
                </a:solidFill>
              </a:rPr>
              <a:t>Identify the different needs of the 3 types of customers – leisure, business and local</a:t>
            </a:r>
          </a:p>
          <a:p>
            <a:pPr marL="342900" lvl="0" indent="-342900">
              <a:buFont typeface="+mj-lt"/>
              <a:buAutoNum type="arabicPeriod"/>
            </a:pPr>
            <a:endParaRPr lang="en-GB" dirty="0"/>
          </a:p>
          <a:p>
            <a:pPr lvl="0"/>
            <a:endParaRPr lang="en-GB" sz="1400" dirty="0"/>
          </a:p>
        </p:txBody>
      </p:sp>
    </p:spTree>
    <p:extLst>
      <p:ext uri="{BB962C8B-B14F-4D97-AF65-F5344CB8AC3E}">
        <p14:creationId xmlns:p14="http://schemas.microsoft.com/office/powerpoint/2010/main" val="227837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4730" y="203696"/>
            <a:ext cx="10522214" cy="839796"/>
          </a:xfrm>
        </p:spPr>
        <p:txBody>
          <a:bodyPr>
            <a:normAutofit fontScale="90000"/>
          </a:bodyPr>
          <a:lstStyle/>
          <a:p>
            <a:r>
              <a:rPr lang="en-GB" u="sng" dirty="0"/>
              <a:t>Review – self assess your work</a:t>
            </a:r>
          </a:p>
        </p:txBody>
      </p:sp>
      <p:sp>
        <p:nvSpPr>
          <p:cNvPr id="3" name="Subtitle 2"/>
          <p:cNvSpPr>
            <a:spLocks noGrp="1"/>
          </p:cNvSpPr>
          <p:nvPr>
            <p:ph type="subTitle" idx="1"/>
          </p:nvPr>
        </p:nvSpPr>
        <p:spPr>
          <a:xfrm>
            <a:off x="1656523" y="1043492"/>
            <a:ext cx="10416208" cy="5814507"/>
          </a:xfrm>
        </p:spPr>
        <p:txBody>
          <a:bodyPr>
            <a:normAutofit fontScale="92500"/>
          </a:bodyPr>
          <a:lstStyle/>
          <a:p>
            <a:pPr marL="342900" lvl="0" indent="-342900">
              <a:buFont typeface="+mj-lt"/>
              <a:buAutoNum type="arabicPeriod"/>
            </a:pPr>
            <a:r>
              <a:rPr lang="en-GB" sz="2000" dirty="0"/>
              <a:t>Commercial establishments make a profit, non-commercial establishments do not make a profit.</a:t>
            </a:r>
          </a:p>
          <a:p>
            <a:pPr marL="342900" lvl="0" indent="-342900">
              <a:buFont typeface="+mj-lt"/>
              <a:buAutoNum type="arabicPeriod"/>
            </a:pPr>
            <a:r>
              <a:rPr lang="en-GB" sz="2000" dirty="0"/>
              <a:t>Schools, hospitals, army, prisons, etc.</a:t>
            </a:r>
          </a:p>
          <a:p>
            <a:pPr marL="342900" lvl="0" indent="-342900">
              <a:buFont typeface="+mj-lt"/>
              <a:buAutoNum type="arabicPeriod"/>
            </a:pPr>
            <a:r>
              <a:rPr lang="en-GB" sz="2000" dirty="0"/>
              <a:t>Your mind map should include information on Motels, guesthouses/B&amp;Bs, Hotels, Social accommodation, holiday centre, self catering and functions &amp; conferences.</a:t>
            </a:r>
          </a:p>
          <a:p>
            <a:pPr marL="342900" lvl="0" indent="-342900">
              <a:buFont typeface="+mj-lt"/>
              <a:buAutoNum type="arabicPeriod"/>
            </a:pPr>
            <a:r>
              <a:rPr lang="en-GB" sz="2000" dirty="0"/>
              <a:t>Mainstream is normally ethnic and themed and prices are medium to high.  You can generally just walk in to get a table.  Fine dining uses highly skilled staff, is very expensive and requires booking.</a:t>
            </a:r>
          </a:p>
          <a:p>
            <a:pPr marL="342900" indent="-342900">
              <a:buFont typeface="+mj-lt"/>
              <a:buAutoNum type="arabicPeriod"/>
            </a:pPr>
            <a:r>
              <a:rPr lang="en-GB" sz="2000" dirty="0">
                <a:solidFill>
                  <a:schemeClr val="tx1"/>
                </a:solidFill>
              </a:rPr>
              <a:t>.</a:t>
            </a:r>
          </a:p>
          <a:p>
            <a:pPr marL="800100" lvl="1" indent="-342900" algn="l">
              <a:buFont typeface="+mj-lt"/>
              <a:buAutoNum type="alphaLcParenR"/>
            </a:pPr>
            <a:r>
              <a:rPr lang="en-GB" sz="1800" dirty="0">
                <a:solidFill>
                  <a:schemeClr val="tx1"/>
                </a:solidFill>
              </a:rPr>
              <a:t>Family friendly pubs</a:t>
            </a:r>
          </a:p>
          <a:p>
            <a:pPr marL="800100" lvl="1" indent="-342900" algn="l">
              <a:buFont typeface="+mj-lt"/>
              <a:buAutoNum type="alphaLcParenR"/>
            </a:pPr>
            <a:r>
              <a:rPr lang="en-GB" sz="1800" dirty="0">
                <a:solidFill>
                  <a:schemeClr val="tx1"/>
                </a:solidFill>
              </a:rPr>
              <a:t>Cocktail bars</a:t>
            </a:r>
          </a:p>
          <a:p>
            <a:pPr marL="342900" indent="-342900">
              <a:buFont typeface="+mj-lt"/>
              <a:buAutoNum type="arabicPeriod"/>
            </a:pPr>
            <a:r>
              <a:rPr lang="en-GB" sz="2000" dirty="0">
                <a:solidFill>
                  <a:schemeClr val="tx1"/>
                </a:solidFill>
              </a:rPr>
              <a:t>Leisure – generally want a “break” from their normal life.  May want nice hotels, local attractions and tours and might want to be near a beach.  </a:t>
            </a:r>
          </a:p>
          <a:p>
            <a:r>
              <a:rPr lang="en-GB" sz="2000" dirty="0">
                <a:solidFill>
                  <a:schemeClr val="tx1"/>
                </a:solidFill>
              </a:rPr>
              <a:t>	Business – will have a defined reason for staying and need to be available all     	year round.  They normally want </a:t>
            </a:r>
            <a:r>
              <a:rPr lang="en-GB" sz="2000" dirty="0" err="1">
                <a:solidFill>
                  <a:schemeClr val="tx1"/>
                </a:solidFill>
              </a:rPr>
              <a:t>wifi</a:t>
            </a:r>
            <a:r>
              <a:rPr lang="en-GB" sz="2000" dirty="0">
                <a:solidFill>
                  <a:schemeClr val="tx1"/>
                </a:solidFill>
              </a:rPr>
              <a:t>, restaurants and possibly a gym.</a:t>
            </a:r>
          </a:p>
          <a:p>
            <a:r>
              <a:rPr lang="en-GB" sz="2000" dirty="0">
                <a:solidFill>
                  <a:schemeClr val="tx1"/>
                </a:solidFill>
              </a:rPr>
              <a:t>	Local residents – key amenities e.g. take away, local pub, café, fast food outlet.</a:t>
            </a:r>
          </a:p>
          <a:p>
            <a:pPr marL="342900" lvl="0" indent="-342900">
              <a:buFont typeface="+mj-lt"/>
              <a:buAutoNum type="arabicPeriod"/>
            </a:pPr>
            <a:endParaRPr lang="en-GB" dirty="0"/>
          </a:p>
          <a:p>
            <a:pPr marL="342900" lvl="0" indent="-342900">
              <a:buFont typeface="+mj-lt"/>
              <a:buAutoNum type="arabicPeriod"/>
            </a:pPr>
            <a:endParaRPr lang="en-GB" dirty="0"/>
          </a:p>
          <a:p>
            <a:pPr marL="342900" lvl="0" indent="-342900">
              <a:buFont typeface="+mj-lt"/>
              <a:buAutoNum type="arabicPeriod"/>
            </a:pPr>
            <a:endParaRPr lang="en-GB" dirty="0"/>
          </a:p>
        </p:txBody>
      </p:sp>
    </p:spTree>
    <p:extLst>
      <p:ext uri="{BB962C8B-B14F-4D97-AF65-F5344CB8AC3E}">
        <p14:creationId xmlns:p14="http://schemas.microsoft.com/office/powerpoint/2010/main" val="120693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Revision lesson 2: Connect</a:t>
            </a:r>
          </a:p>
        </p:txBody>
      </p:sp>
      <p:sp>
        <p:nvSpPr>
          <p:cNvPr id="3" name="Subtitle 2"/>
          <p:cNvSpPr>
            <a:spLocks noGrp="1"/>
          </p:cNvSpPr>
          <p:nvPr>
            <p:ph type="subTitle" idx="1"/>
          </p:nvPr>
        </p:nvSpPr>
        <p:spPr>
          <a:xfrm>
            <a:off x="2334409" y="2216075"/>
            <a:ext cx="9857591" cy="4641924"/>
          </a:xfrm>
        </p:spPr>
        <p:txBody>
          <a:bodyPr>
            <a:normAutofit/>
          </a:bodyPr>
          <a:lstStyle/>
          <a:p>
            <a:pPr lvl="0"/>
            <a:r>
              <a:rPr lang="en-GB" sz="4800" b="1" dirty="0"/>
              <a:t>Who am I?</a:t>
            </a:r>
          </a:p>
          <a:p>
            <a:pPr lvl="0"/>
            <a:r>
              <a:rPr lang="en-GB" sz="4800" dirty="0"/>
              <a:t>I speak to customers regularly. I know the menu very well and can explain what each item is.  I take orders and deliver food to the customers.</a:t>
            </a:r>
          </a:p>
        </p:txBody>
      </p:sp>
    </p:spTree>
    <p:extLst>
      <p:ext uri="{BB962C8B-B14F-4D97-AF65-F5344CB8AC3E}">
        <p14:creationId xmlns:p14="http://schemas.microsoft.com/office/powerpoint/2010/main" val="4063818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Connect</a:t>
            </a:r>
          </a:p>
        </p:txBody>
      </p:sp>
      <p:sp>
        <p:nvSpPr>
          <p:cNvPr id="3" name="Subtitle 2"/>
          <p:cNvSpPr>
            <a:spLocks noGrp="1"/>
          </p:cNvSpPr>
          <p:nvPr>
            <p:ph type="subTitle" idx="1"/>
          </p:nvPr>
        </p:nvSpPr>
        <p:spPr>
          <a:xfrm>
            <a:off x="2334410" y="2213113"/>
            <a:ext cx="4026634" cy="4121426"/>
          </a:xfrm>
        </p:spPr>
        <p:txBody>
          <a:bodyPr>
            <a:normAutofit/>
          </a:bodyPr>
          <a:lstStyle/>
          <a:p>
            <a:pPr lvl="0"/>
            <a:r>
              <a:rPr lang="en-GB" sz="4800" dirty="0"/>
              <a:t>Front of house – waiter / waitress</a:t>
            </a:r>
          </a:p>
        </p:txBody>
      </p:sp>
      <p:pic>
        <p:nvPicPr>
          <p:cNvPr id="6" name="Picture 5">
            <a:extLst>
              <a:ext uri="{FF2B5EF4-FFF2-40B4-BE49-F238E27FC236}">
                <a16:creationId xmlns:a16="http://schemas.microsoft.com/office/drawing/2014/main" xmlns="" id="{BA207993-583E-4B91-829F-73F6871E82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3845" y="1390649"/>
            <a:ext cx="4897684" cy="4943889"/>
          </a:xfrm>
          <a:prstGeom prst="rect">
            <a:avLst/>
          </a:prstGeom>
        </p:spPr>
      </p:pic>
    </p:spTree>
    <p:extLst>
      <p:ext uri="{BB962C8B-B14F-4D97-AF65-F5344CB8AC3E}">
        <p14:creationId xmlns:p14="http://schemas.microsoft.com/office/powerpoint/2010/main" val="33270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9464" y="203696"/>
            <a:ext cx="9327480" cy="839796"/>
          </a:xfrm>
        </p:spPr>
        <p:txBody>
          <a:bodyPr>
            <a:normAutofit fontScale="90000"/>
          </a:bodyPr>
          <a:lstStyle/>
          <a:p>
            <a:r>
              <a:rPr lang="en-GB" u="sng" dirty="0"/>
              <a:t>Learning outcomes</a:t>
            </a:r>
          </a:p>
        </p:txBody>
      </p:sp>
      <p:sp>
        <p:nvSpPr>
          <p:cNvPr id="3" name="Subtitle 2"/>
          <p:cNvSpPr>
            <a:spLocks noGrp="1"/>
          </p:cNvSpPr>
          <p:nvPr>
            <p:ph type="subTitle" idx="1"/>
          </p:nvPr>
        </p:nvSpPr>
        <p:spPr>
          <a:xfrm>
            <a:off x="2334408" y="1301675"/>
            <a:ext cx="9857591" cy="4641924"/>
          </a:xfrm>
        </p:spPr>
        <p:txBody>
          <a:bodyPr>
            <a:normAutofit fontScale="55000" lnSpcReduction="20000"/>
          </a:bodyPr>
          <a:lstStyle/>
          <a:p>
            <a:pPr lvl="0"/>
            <a:r>
              <a:rPr lang="en-GB" sz="4800" b="1" u="sng" dirty="0"/>
              <a:t>WHAT?</a:t>
            </a:r>
          </a:p>
          <a:p>
            <a:pPr lvl="0"/>
            <a:r>
              <a:rPr lang="en-GB" sz="4800" dirty="0"/>
              <a:t>To be able to identify the different job roles within the H&amp;C industry</a:t>
            </a:r>
          </a:p>
          <a:p>
            <a:pPr lvl="0"/>
            <a:r>
              <a:rPr lang="en-GB" sz="4800" dirty="0"/>
              <a:t>To be able to distinguish different types of contract in the H&amp;C industry</a:t>
            </a:r>
          </a:p>
          <a:p>
            <a:pPr lvl="0"/>
            <a:r>
              <a:rPr lang="en-GB" sz="4800" b="1" u="sng" dirty="0"/>
              <a:t>HOW?</a:t>
            </a:r>
          </a:p>
          <a:p>
            <a:pPr lvl="0"/>
            <a:r>
              <a:rPr lang="en-GB" sz="4800" dirty="0"/>
              <a:t>Producing job adverts</a:t>
            </a:r>
          </a:p>
          <a:p>
            <a:pPr lvl="0"/>
            <a:r>
              <a:rPr lang="en-GB" sz="4800" dirty="0"/>
              <a:t>Summarising information</a:t>
            </a:r>
          </a:p>
          <a:p>
            <a:pPr lvl="0"/>
            <a:r>
              <a:rPr lang="en-GB" sz="4800" b="1" u="sng" dirty="0"/>
              <a:t>WHY?</a:t>
            </a:r>
          </a:p>
          <a:p>
            <a:pPr lvl="0"/>
            <a:r>
              <a:rPr lang="en-GB" sz="4800" dirty="0"/>
              <a:t>To revisit this topic… you need to know this for the exam </a:t>
            </a:r>
            <a:r>
              <a:rPr lang="en-GB" sz="4800" b="1" dirty="0"/>
              <a:t>(June 19</a:t>
            </a:r>
            <a:r>
              <a:rPr lang="en-GB" sz="4800" b="1" baseline="30000" dirty="0"/>
              <a:t>th</a:t>
            </a:r>
            <a:r>
              <a:rPr lang="en-GB" sz="4800" b="1" dirty="0"/>
              <a:t>) </a:t>
            </a:r>
          </a:p>
        </p:txBody>
      </p:sp>
    </p:spTree>
    <p:extLst>
      <p:ext uri="{BB962C8B-B14F-4D97-AF65-F5344CB8AC3E}">
        <p14:creationId xmlns:p14="http://schemas.microsoft.com/office/powerpoint/2010/main" val="200005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715" y="203696"/>
            <a:ext cx="11201229" cy="839796"/>
          </a:xfrm>
        </p:spPr>
        <p:txBody>
          <a:bodyPr>
            <a:normAutofit fontScale="90000"/>
          </a:bodyPr>
          <a:lstStyle/>
          <a:p>
            <a:r>
              <a:rPr lang="en-GB" u="sng" dirty="0"/>
              <a:t>Job roles within the H&amp;C industry</a:t>
            </a:r>
          </a:p>
        </p:txBody>
      </p:sp>
      <p:sp>
        <p:nvSpPr>
          <p:cNvPr id="3" name="Subtitle 2"/>
          <p:cNvSpPr>
            <a:spLocks noGrp="1"/>
          </p:cNvSpPr>
          <p:nvPr>
            <p:ph type="subTitle" idx="1"/>
          </p:nvPr>
        </p:nvSpPr>
        <p:spPr>
          <a:xfrm>
            <a:off x="725715" y="1043492"/>
            <a:ext cx="10971434" cy="5814507"/>
          </a:xfrm>
        </p:spPr>
        <p:txBody>
          <a:bodyPr>
            <a:normAutofit/>
          </a:bodyPr>
          <a:lstStyle/>
          <a:p>
            <a:pPr lvl="0"/>
            <a:r>
              <a:rPr lang="en-GB" sz="2800" b="1" dirty="0">
                <a:solidFill>
                  <a:schemeClr val="tx1"/>
                </a:solidFill>
              </a:rPr>
              <a:t>Using page 7 of the revision guide complete the following task</a:t>
            </a:r>
          </a:p>
          <a:p>
            <a:pPr lvl="0"/>
            <a:endParaRPr lang="en-GB" sz="2000" dirty="0">
              <a:solidFill>
                <a:schemeClr val="tx1"/>
              </a:solidFill>
            </a:endParaRPr>
          </a:p>
          <a:p>
            <a:pPr lvl="0"/>
            <a:r>
              <a:rPr lang="en-GB" sz="2000" dirty="0">
                <a:solidFill>
                  <a:schemeClr val="tx1"/>
                </a:solidFill>
              </a:rPr>
              <a:t>You have just been appointed as the manager of a new hotel opening in Newcastle city centre.   You will need to find staff to work in your hotel.  You need to write job adverts for each of the roles identified on page 7.  Your advert will need to include:</a:t>
            </a:r>
          </a:p>
          <a:p>
            <a:pPr marL="1257300" lvl="2" indent="-342900" algn="l">
              <a:buFont typeface="Arial" panose="020B0604020202020204" pitchFamily="34" charset="0"/>
              <a:buChar char="•"/>
            </a:pPr>
            <a:r>
              <a:rPr lang="en-GB" sz="2000" dirty="0">
                <a:solidFill>
                  <a:schemeClr val="tx1"/>
                </a:solidFill>
              </a:rPr>
              <a:t>Company name (make it up!)</a:t>
            </a:r>
          </a:p>
          <a:p>
            <a:pPr marL="1257300" lvl="2" indent="-342900" algn="l">
              <a:buFont typeface="Arial" panose="020B0604020202020204" pitchFamily="34" charset="0"/>
              <a:buChar char="•"/>
            </a:pPr>
            <a:r>
              <a:rPr lang="en-GB" sz="2000" dirty="0">
                <a:solidFill>
                  <a:schemeClr val="tx1"/>
                </a:solidFill>
              </a:rPr>
              <a:t>Job title</a:t>
            </a:r>
          </a:p>
          <a:p>
            <a:pPr marL="1257300" lvl="2" indent="-342900" algn="l">
              <a:buFont typeface="Arial" panose="020B0604020202020204" pitchFamily="34" charset="0"/>
              <a:buChar char="•"/>
            </a:pPr>
            <a:r>
              <a:rPr lang="en-GB" sz="2000" dirty="0">
                <a:solidFill>
                  <a:schemeClr val="tx1"/>
                </a:solidFill>
              </a:rPr>
              <a:t>Job description</a:t>
            </a:r>
          </a:p>
          <a:p>
            <a:pPr marL="1257300" lvl="2" indent="-342900" algn="l">
              <a:buFont typeface="Arial" panose="020B0604020202020204" pitchFamily="34" charset="0"/>
              <a:buChar char="•"/>
            </a:pPr>
            <a:r>
              <a:rPr lang="en-GB" sz="2000" dirty="0">
                <a:solidFill>
                  <a:schemeClr val="tx1"/>
                </a:solidFill>
              </a:rPr>
              <a:t>Skills / qualities needed</a:t>
            </a:r>
          </a:p>
          <a:p>
            <a:pPr marL="1257300" lvl="2" indent="-342900" algn="l">
              <a:buFont typeface="Arial" panose="020B0604020202020204" pitchFamily="34" charset="0"/>
              <a:buChar char="•"/>
            </a:pPr>
            <a:r>
              <a:rPr lang="en-GB" sz="2000" dirty="0">
                <a:solidFill>
                  <a:schemeClr val="tx1"/>
                </a:solidFill>
              </a:rPr>
              <a:t>Dress code</a:t>
            </a:r>
          </a:p>
          <a:p>
            <a:pPr marL="342900" lvl="0" indent="-342900">
              <a:buFont typeface="Arial" panose="020B0604020202020204" pitchFamily="34" charset="0"/>
              <a:buChar char="•"/>
            </a:pPr>
            <a:endParaRPr lang="en-GB" sz="2000" dirty="0">
              <a:solidFill>
                <a:schemeClr val="tx1"/>
              </a:solidFill>
            </a:endParaRPr>
          </a:p>
          <a:p>
            <a:pPr marL="342900" lvl="0" indent="-342900">
              <a:buFont typeface="+mj-lt"/>
              <a:buAutoNum type="arabicPeriod"/>
            </a:pPr>
            <a:endParaRPr lang="en-GB" dirty="0"/>
          </a:p>
          <a:p>
            <a:pPr lvl="0"/>
            <a:endParaRPr lang="en-GB" sz="1400" dirty="0"/>
          </a:p>
        </p:txBody>
      </p:sp>
      <p:pic>
        <p:nvPicPr>
          <p:cNvPr id="4" name="Picture 3">
            <a:extLst>
              <a:ext uri="{FF2B5EF4-FFF2-40B4-BE49-F238E27FC236}">
                <a16:creationId xmlns:a16="http://schemas.microsoft.com/office/drawing/2014/main" xmlns="" id="{4463E343-E594-4E56-84A3-A6183F11227F}"/>
              </a:ext>
            </a:extLst>
          </p:cNvPr>
          <p:cNvPicPr>
            <a:picLocks noChangeAspect="1"/>
          </p:cNvPicPr>
          <p:nvPr/>
        </p:nvPicPr>
        <p:blipFill rotWithShape="1">
          <a:blip r:embed="rId2"/>
          <a:srcRect l="22262" t="22844" r="28571" b="22526"/>
          <a:stretch/>
        </p:blipFill>
        <p:spPr>
          <a:xfrm>
            <a:off x="6135757" y="3113313"/>
            <a:ext cx="5994400" cy="3744686"/>
          </a:xfrm>
          <a:prstGeom prst="rect">
            <a:avLst/>
          </a:prstGeom>
        </p:spPr>
      </p:pic>
    </p:spTree>
    <p:extLst>
      <p:ext uri="{BB962C8B-B14F-4D97-AF65-F5344CB8AC3E}">
        <p14:creationId xmlns:p14="http://schemas.microsoft.com/office/powerpoint/2010/main" val="32266839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544</TotalTime>
  <Words>1802</Words>
  <Application>Microsoft Office PowerPoint</Application>
  <PresentationFormat>Custom</PresentationFormat>
  <Paragraphs>293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Wisp</vt:lpstr>
      <vt:lpstr>Revision lesson 1: Connect</vt:lpstr>
      <vt:lpstr>Connect</vt:lpstr>
      <vt:lpstr>Learning outcomes</vt:lpstr>
      <vt:lpstr>The structure of the H&amp;C industry</vt:lpstr>
      <vt:lpstr>Review – self assess your work</vt:lpstr>
      <vt:lpstr>Revision lesson 2: Connect</vt:lpstr>
      <vt:lpstr>Connect</vt:lpstr>
      <vt:lpstr>Learning outcomes</vt:lpstr>
      <vt:lpstr>Job roles within the H&amp;C industry</vt:lpstr>
      <vt:lpstr>Types of contract within the H&amp;C industry</vt:lpstr>
      <vt:lpstr>Review</vt:lpstr>
      <vt:lpstr>Revision lesson 3: Connect</vt:lpstr>
      <vt:lpstr>Learning outcomes</vt:lpstr>
      <vt:lpstr>Job roles within the H&amp;C industry</vt:lpstr>
      <vt:lpstr>Review</vt:lpstr>
      <vt:lpstr>Revision lesson 4: Connect</vt:lpstr>
      <vt:lpstr>Connect</vt:lpstr>
      <vt:lpstr>Learning outcomes</vt:lpstr>
      <vt:lpstr>Kitchen layout</vt:lpstr>
      <vt:lpstr>Kitchen layout</vt:lpstr>
      <vt:lpstr>Equipment used in an industrial kitchen</vt:lpstr>
      <vt:lpstr>Review</vt:lpstr>
      <vt:lpstr>Equipment used in an industrial kitchen Map from memory sheet to complete</vt:lpstr>
      <vt:lpstr>Equipment used in an industrial kitchen Map from memory “what is what?”</vt:lpstr>
      <vt:lpstr>Revision lesson 5: Connect – identify the following equipment </vt:lpstr>
      <vt:lpstr>Connect – identify the following equipment </vt:lpstr>
      <vt:lpstr>Learning outcomes</vt:lpstr>
      <vt:lpstr>Legislation </vt:lpstr>
      <vt:lpstr>Legislation</vt:lpstr>
      <vt:lpstr>Review</vt:lpstr>
      <vt:lpstr>Revision lesson 6: Connect</vt:lpstr>
      <vt:lpstr>Learning outcomes</vt:lpstr>
      <vt:lpstr>Health and safety of food</vt:lpstr>
      <vt:lpstr>Review</vt:lpstr>
    </vt:vector>
  </TitlesOfParts>
  <Company>STaG BSF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dc:title>
  <dc:creator>A Shaw</dc:creator>
  <cp:lastModifiedBy>Julie Williams</cp:lastModifiedBy>
  <cp:revision>24</cp:revision>
  <dcterms:created xsi:type="dcterms:W3CDTF">2017-05-18T12:20:15Z</dcterms:created>
  <dcterms:modified xsi:type="dcterms:W3CDTF">2019-05-01T11:04:51Z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911273</vt:lpwstr>
  </property>
  <property fmtid="{D5CDD505-2E9C-101B-9397-08002B2CF9AE}" name="NXPowerLiteSettings" pid="3">
    <vt:lpwstr>C7000400038000</vt:lpwstr>
  </property>
  <property fmtid="{D5CDD505-2E9C-101B-9397-08002B2CF9AE}" name="NXPowerLiteVersion" pid="4">
    <vt:lpwstr>S8.2.3</vt:lpwstr>
  </property>
</Properties>
</file>