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58" r:id="rId5"/>
    <p:sldId id="259" r:id="rId6"/>
    <p:sldId id="260" r:id="rId7"/>
    <p:sldId id="261" r:id="rId8"/>
    <p:sldId id="262" r:id="rId9"/>
    <p:sldId id="265" r:id="rId10"/>
    <p:sldId id="266" r:id="rId11"/>
    <p:sldId id="267" r:id="rId12"/>
    <p:sldId id="271" r:id="rId13"/>
    <p:sldId id="272" r:id="rId14"/>
    <p:sldId id="264" r:id="rId15"/>
    <p:sldId id="263" r:id="rId16"/>
    <p:sldId id="268" r:id="rId17"/>
    <p:sldId id="269" r:id="rId18"/>
    <p:sldId id="277" r:id="rId19"/>
    <p:sldId id="273" r:id="rId20"/>
    <p:sldId id="276" r:id="rId21"/>
    <p:sldId id="275" r:id="rId22"/>
    <p:sldId id="274" r:id="rId23"/>
    <p:sldId id="27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6E9F5-46B3-4DE8-BFB2-98A818A9CC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B8FB143-3E3F-490D-9FBE-28B75B7CBD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91172DF-C386-463B-949C-C5B79AB51343}"/>
              </a:ext>
            </a:extLst>
          </p:cNvPr>
          <p:cNvSpPr>
            <a:spLocks noGrp="1"/>
          </p:cNvSpPr>
          <p:nvPr>
            <p:ph type="dt" sz="half" idx="10"/>
          </p:nvPr>
        </p:nvSpPr>
        <p:spPr/>
        <p:txBody>
          <a:bodyPr/>
          <a:lstStyle/>
          <a:p>
            <a:fld id="{4EA2B6D9-02B6-438E-B16F-7B82B9A8438C}" type="datetimeFigureOut">
              <a:rPr lang="en-GB" smtClean="0"/>
              <a:t>01/05/2020</a:t>
            </a:fld>
            <a:endParaRPr lang="en-GB"/>
          </a:p>
        </p:txBody>
      </p:sp>
      <p:sp>
        <p:nvSpPr>
          <p:cNvPr id="5" name="Footer Placeholder 4">
            <a:extLst>
              <a:ext uri="{FF2B5EF4-FFF2-40B4-BE49-F238E27FC236}">
                <a16:creationId xmlns:a16="http://schemas.microsoft.com/office/drawing/2014/main" id="{6A1BE93D-F09B-49EC-A101-BA4BE38F10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9B135A0-F45A-4917-93B9-B7E4EA1DBAAE}"/>
              </a:ext>
            </a:extLst>
          </p:cNvPr>
          <p:cNvSpPr>
            <a:spLocks noGrp="1"/>
          </p:cNvSpPr>
          <p:nvPr>
            <p:ph type="sldNum" sz="quarter" idx="12"/>
          </p:nvPr>
        </p:nvSpPr>
        <p:spPr/>
        <p:txBody>
          <a:bodyPr/>
          <a:lstStyle/>
          <a:p>
            <a:fld id="{04F28FA6-FB63-48F8-B0A8-4C1E6156D03E}" type="slidenum">
              <a:rPr lang="en-GB" smtClean="0"/>
              <a:t>‹#›</a:t>
            </a:fld>
            <a:endParaRPr lang="en-GB"/>
          </a:p>
        </p:txBody>
      </p:sp>
    </p:spTree>
    <p:extLst>
      <p:ext uri="{BB962C8B-B14F-4D97-AF65-F5344CB8AC3E}">
        <p14:creationId xmlns:p14="http://schemas.microsoft.com/office/powerpoint/2010/main" val="746581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2F1F31-C1B8-4205-942C-809C1661897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72F2345-D48C-49F1-B1A1-C0F1F468B0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4A911C-6B27-4719-8BE0-00D0D2A9CE2F}"/>
              </a:ext>
            </a:extLst>
          </p:cNvPr>
          <p:cNvSpPr>
            <a:spLocks noGrp="1"/>
          </p:cNvSpPr>
          <p:nvPr>
            <p:ph type="dt" sz="half" idx="10"/>
          </p:nvPr>
        </p:nvSpPr>
        <p:spPr/>
        <p:txBody>
          <a:bodyPr/>
          <a:lstStyle/>
          <a:p>
            <a:fld id="{4EA2B6D9-02B6-438E-B16F-7B82B9A8438C}" type="datetimeFigureOut">
              <a:rPr lang="en-GB" smtClean="0"/>
              <a:t>01/05/2020</a:t>
            </a:fld>
            <a:endParaRPr lang="en-GB"/>
          </a:p>
        </p:txBody>
      </p:sp>
      <p:sp>
        <p:nvSpPr>
          <p:cNvPr id="5" name="Footer Placeholder 4">
            <a:extLst>
              <a:ext uri="{FF2B5EF4-FFF2-40B4-BE49-F238E27FC236}">
                <a16:creationId xmlns:a16="http://schemas.microsoft.com/office/drawing/2014/main" id="{289BDE6B-E9F4-4B9D-875E-1B4AC129DCD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55100B-FA6A-4635-AEDC-1C9A776ED401}"/>
              </a:ext>
            </a:extLst>
          </p:cNvPr>
          <p:cNvSpPr>
            <a:spLocks noGrp="1"/>
          </p:cNvSpPr>
          <p:nvPr>
            <p:ph type="sldNum" sz="quarter" idx="12"/>
          </p:nvPr>
        </p:nvSpPr>
        <p:spPr/>
        <p:txBody>
          <a:bodyPr/>
          <a:lstStyle/>
          <a:p>
            <a:fld id="{04F28FA6-FB63-48F8-B0A8-4C1E6156D03E}" type="slidenum">
              <a:rPr lang="en-GB" smtClean="0"/>
              <a:t>‹#›</a:t>
            </a:fld>
            <a:endParaRPr lang="en-GB"/>
          </a:p>
        </p:txBody>
      </p:sp>
    </p:spTree>
    <p:extLst>
      <p:ext uri="{BB962C8B-B14F-4D97-AF65-F5344CB8AC3E}">
        <p14:creationId xmlns:p14="http://schemas.microsoft.com/office/powerpoint/2010/main" val="2628807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935AB0-3994-4196-ACAB-A51D75602A4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12079C7-0D45-4A02-9A01-4F7B0385B4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588015-BB7F-4D55-88D3-D322259FC8E4}"/>
              </a:ext>
            </a:extLst>
          </p:cNvPr>
          <p:cNvSpPr>
            <a:spLocks noGrp="1"/>
          </p:cNvSpPr>
          <p:nvPr>
            <p:ph type="dt" sz="half" idx="10"/>
          </p:nvPr>
        </p:nvSpPr>
        <p:spPr/>
        <p:txBody>
          <a:bodyPr/>
          <a:lstStyle/>
          <a:p>
            <a:fld id="{4EA2B6D9-02B6-438E-B16F-7B82B9A8438C}" type="datetimeFigureOut">
              <a:rPr lang="en-GB" smtClean="0"/>
              <a:t>01/05/2020</a:t>
            </a:fld>
            <a:endParaRPr lang="en-GB"/>
          </a:p>
        </p:txBody>
      </p:sp>
      <p:sp>
        <p:nvSpPr>
          <p:cNvPr id="5" name="Footer Placeholder 4">
            <a:extLst>
              <a:ext uri="{FF2B5EF4-FFF2-40B4-BE49-F238E27FC236}">
                <a16:creationId xmlns:a16="http://schemas.microsoft.com/office/drawing/2014/main" id="{2C7D21B9-7C8C-4889-AA51-085F26EBD3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B2FC30-E055-4B05-BBF6-93728F1DC0DB}"/>
              </a:ext>
            </a:extLst>
          </p:cNvPr>
          <p:cNvSpPr>
            <a:spLocks noGrp="1"/>
          </p:cNvSpPr>
          <p:nvPr>
            <p:ph type="sldNum" sz="quarter" idx="12"/>
          </p:nvPr>
        </p:nvSpPr>
        <p:spPr/>
        <p:txBody>
          <a:bodyPr/>
          <a:lstStyle/>
          <a:p>
            <a:fld id="{04F28FA6-FB63-48F8-B0A8-4C1E6156D03E}" type="slidenum">
              <a:rPr lang="en-GB" smtClean="0"/>
              <a:t>‹#›</a:t>
            </a:fld>
            <a:endParaRPr lang="en-GB"/>
          </a:p>
        </p:txBody>
      </p:sp>
    </p:spTree>
    <p:extLst>
      <p:ext uri="{BB962C8B-B14F-4D97-AF65-F5344CB8AC3E}">
        <p14:creationId xmlns:p14="http://schemas.microsoft.com/office/powerpoint/2010/main" val="1315296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8A036-D1EB-4D01-A6DB-2505B8A8E1C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404D738-C8BB-4AA0-9336-44D6E4625C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72F4E7D-6FDA-4DDC-9ECC-68A748E8C134}"/>
              </a:ext>
            </a:extLst>
          </p:cNvPr>
          <p:cNvSpPr>
            <a:spLocks noGrp="1"/>
          </p:cNvSpPr>
          <p:nvPr>
            <p:ph type="dt" sz="half" idx="10"/>
          </p:nvPr>
        </p:nvSpPr>
        <p:spPr/>
        <p:txBody>
          <a:bodyPr/>
          <a:lstStyle/>
          <a:p>
            <a:fld id="{4EA2B6D9-02B6-438E-B16F-7B82B9A8438C}" type="datetimeFigureOut">
              <a:rPr lang="en-GB" smtClean="0"/>
              <a:t>01/05/2020</a:t>
            </a:fld>
            <a:endParaRPr lang="en-GB"/>
          </a:p>
        </p:txBody>
      </p:sp>
      <p:sp>
        <p:nvSpPr>
          <p:cNvPr id="5" name="Footer Placeholder 4">
            <a:extLst>
              <a:ext uri="{FF2B5EF4-FFF2-40B4-BE49-F238E27FC236}">
                <a16:creationId xmlns:a16="http://schemas.microsoft.com/office/drawing/2014/main" id="{2C6485F9-CCAB-4C8D-8ECF-618F6D9F5D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74078F-4F9E-49AC-A39A-14EA3D60A1AA}"/>
              </a:ext>
            </a:extLst>
          </p:cNvPr>
          <p:cNvSpPr>
            <a:spLocks noGrp="1"/>
          </p:cNvSpPr>
          <p:nvPr>
            <p:ph type="sldNum" sz="quarter" idx="12"/>
          </p:nvPr>
        </p:nvSpPr>
        <p:spPr/>
        <p:txBody>
          <a:bodyPr/>
          <a:lstStyle/>
          <a:p>
            <a:fld id="{04F28FA6-FB63-48F8-B0A8-4C1E6156D03E}" type="slidenum">
              <a:rPr lang="en-GB" smtClean="0"/>
              <a:t>‹#›</a:t>
            </a:fld>
            <a:endParaRPr lang="en-GB"/>
          </a:p>
        </p:txBody>
      </p:sp>
    </p:spTree>
    <p:extLst>
      <p:ext uri="{BB962C8B-B14F-4D97-AF65-F5344CB8AC3E}">
        <p14:creationId xmlns:p14="http://schemas.microsoft.com/office/powerpoint/2010/main" val="3584299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D52BB-6EBE-4EF1-ADA0-68F96367D61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3D4F84-5817-40F9-89B5-5196F2ACAE8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C27EC15-49C7-499D-97EE-0A782BD04372}"/>
              </a:ext>
            </a:extLst>
          </p:cNvPr>
          <p:cNvSpPr>
            <a:spLocks noGrp="1"/>
          </p:cNvSpPr>
          <p:nvPr>
            <p:ph type="dt" sz="half" idx="10"/>
          </p:nvPr>
        </p:nvSpPr>
        <p:spPr/>
        <p:txBody>
          <a:bodyPr/>
          <a:lstStyle/>
          <a:p>
            <a:fld id="{4EA2B6D9-02B6-438E-B16F-7B82B9A8438C}" type="datetimeFigureOut">
              <a:rPr lang="en-GB" smtClean="0"/>
              <a:t>01/05/2020</a:t>
            </a:fld>
            <a:endParaRPr lang="en-GB"/>
          </a:p>
        </p:txBody>
      </p:sp>
      <p:sp>
        <p:nvSpPr>
          <p:cNvPr id="5" name="Footer Placeholder 4">
            <a:extLst>
              <a:ext uri="{FF2B5EF4-FFF2-40B4-BE49-F238E27FC236}">
                <a16:creationId xmlns:a16="http://schemas.microsoft.com/office/drawing/2014/main" id="{3FA00BF7-8387-4B51-ADCC-AA97619CE2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875FE9-BEC8-4C28-B0A2-A3D8FB985B47}"/>
              </a:ext>
            </a:extLst>
          </p:cNvPr>
          <p:cNvSpPr>
            <a:spLocks noGrp="1"/>
          </p:cNvSpPr>
          <p:nvPr>
            <p:ph type="sldNum" sz="quarter" idx="12"/>
          </p:nvPr>
        </p:nvSpPr>
        <p:spPr/>
        <p:txBody>
          <a:bodyPr/>
          <a:lstStyle/>
          <a:p>
            <a:fld id="{04F28FA6-FB63-48F8-B0A8-4C1E6156D03E}" type="slidenum">
              <a:rPr lang="en-GB" smtClean="0"/>
              <a:t>‹#›</a:t>
            </a:fld>
            <a:endParaRPr lang="en-GB"/>
          </a:p>
        </p:txBody>
      </p:sp>
    </p:spTree>
    <p:extLst>
      <p:ext uri="{BB962C8B-B14F-4D97-AF65-F5344CB8AC3E}">
        <p14:creationId xmlns:p14="http://schemas.microsoft.com/office/powerpoint/2010/main" val="9817861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2C62B-76C6-4CED-9874-A40729CFB88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72232A-77BC-41CB-B5A8-BFD8A61E15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95438E5-42EA-4687-BCE5-1F4B17510F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9C6F61C-2347-475C-B63E-19DEF65847B6}"/>
              </a:ext>
            </a:extLst>
          </p:cNvPr>
          <p:cNvSpPr>
            <a:spLocks noGrp="1"/>
          </p:cNvSpPr>
          <p:nvPr>
            <p:ph type="dt" sz="half" idx="10"/>
          </p:nvPr>
        </p:nvSpPr>
        <p:spPr/>
        <p:txBody>
          <a:bodyPr/>
          <a:lstStyle/>
          <a:p>
            <a:fld id="{4EA2B6D9-02B6-438E-B16F-7B82B9A8438C}" type="datetimeFigureOut">
              <a:rPr lang="en-GB" smtClean="0"/>
              <a:t>01/05/2020</a:t>
            </a:fld>
            <a:endParaRPr lang="en-GB"/>
          </a:p>
        </p:txBody>
      </p:sp>
      <p:sp>
        <p:nvSpPr>
          <p:cNvPr id="6" name="Footer Placeholder 5">
            <a:extLst>
              <a:ext uri="{FF2B5EF4-FFF2-40B4-BE49-F238E27FC236}">
                <a16:creationId xmlns:a16="http://schemas.microsoft.com/office/drawing/2014/main" id="{8B84F627-414F-4EF9-AF2F-627B0DDF14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CAA69CC-A233-4BCB-B5AE-0ED3451DBD42}"/>
              </a:ext>
            </a:extLst>
          </p:cNvPr>
          <p:cNvSpPr>
            <a:spLocks noGrp="1"/>
          </p:cNvSpPr>
          <p:nvPr>
            <p:ph type="sldNum" sz="quarter" idx="12"/>
          </p:nvPr>
        </p:nvSpPr>
        <p:spPr/>
        <p:txBody>
          <a:bodyPr/>
          <a:lstStyle/>
          <a:p>
            <a:fld id="{04F28FA6-FB63-48F8-B0A8-4C1E6156D03E}" type="slidenum">
              <a:rPr lang="en-GB" smtClean="0"/>
              <a:t>‹#›</a:t>
            </a:fld>
            <a:endParaRPr lang="en-GB"/>
          </a:p>
        </p:txBody>
      </p:sp>
    </p:spTree>
    <p:extLst>
      <p:ext uri="{BB962C8B-B14F-4D97-AF65-F5344CB8AC3E}">
        <p14:creationId xmlns:p14="http://schemas.microsoft.com/office/powerpoint/2010/main" val="3132280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9AEC-94F9-41D1-81D3-5D1CAEF9663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63DFEE7-0C02-4899-A6DB-9852A37439B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DDA927-97FF-488F-87DE-C5D80595893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C1003D8-A792-48D2-A24E-651C9F8E84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0B1CEF-4CDE-425E-881F-C106D33042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40950205-1A1E-463F-A5DC-04078C46800A}"/>
              </a:ext>
            </a:extLst>
          </p:cNvPr>
          <p:cNvSpPr>
            <a:spLocks noGrp="1"/>
          </p:cNvSpPr>
          <p:nvPr>
            <p:ph type="dt" sz="half" idx="10"/>
          </p:nvPr>
        </p:nvSpPr>
        <p:spPr/>
        <p:txBody>
          <a:bodyPr/>
          <a:lstStyle/>
          <a:p>
            <a:fld id="{4EA2B6D9-02B6-438E-B16F-7B82B9A8438C}" type="datetimeFigureOut">
              <a:rPr lang="en-GB" smtClean="0"/>
              <a:t>01/05/2020</a:t>
            </a:fld>
            <a:endParaRPr lang="en-GB"/>
          </a:p>
        </p:txBody>
      </p:sp>
      <p:sp>
        <p:nvSpPr>
          <p:cNvPr id="8" name="Footer Placeholder 7">
            <a:extLst>
              <a:ext uri="{FF2B5EF4-FFF2-40B4-BE49-F238E27FC236}">
                <a16:creationId xmlns:a16="http://schemas.microsoft.com/office/drawing/2014/main" id="{83821BDF-E2F8-491E-B83C-4C8C2DBB21C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C14E1AE-D38B-4E20-82D4-1610D2E4FC29}"/>
              </a:ext>
            </a:extLst>
          </p:cNvPr>
          <p:cNvSpPr>
            <a:spLocks noGrp="1"/>
          </p:cNvSpPr>
          <p:nvPr>
            <p:ph type="sldNum" sz="quarter" idx="12"/>
          </p:nvPr>
        </p:nvSpPr>
        <p:spPr/>
        <p:txBody>
          <a:bodyPr/>
          <a:lstStyle/>
          <a:p>
            <a:fld id="{04F28FA6-FB63-48F8-B0A8-4C1E6156D03E}" type="slidenum">
              <a:rPr lang="en-GB" smtClean="0"/>
              <a:t>‹#›</a:t>
            </a:fld>
            <a:endParaRPr lang="en-GB"/>
          </a:p>
        </p:txBody>
      </p:sp>
    </p:spTree>
    <p:extLst>
      <p:ext uri="{BB962C8B-B14F-4D97-AF65-F5344CB8AC3E}">
        <p14:creationId xmlns:p14="http://schemas.microsoft.com/office/powerpoint/2010/main" val="3622449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F11E3-11A4-4DD0-9134-834446DAE2E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95B1E9-9F82-4E55-A59E-08B0AB4C9BED}"/>
              </a:ext>
            </a:extLst>
          </p:cNvPr>
          <p:cNvSpPr>
            <a:spLocks noGrp="1"/>
          </p:cNvSpPr>
          <p:nvPr>
            <p:ph type="dt" sz="half" idx="10"/>
          </p:nvPr>
        </p:nvSpPr>
        <p:spPr/>
        <p:txBody>
          <a:bodyPr/>
          <a:lstStyle/>
          <a:p>
            <a:fld id="{4EA2B6D9-02B6-438E-B16F-7B82B9A8438C}" type="datetimeFigureOut">
              <a:rPr lang="en-GB" smtClean="0"/>
              <a:t>01/05/2020</a:t>
            </a:fld>
            <a:endParaRPr lang="en-GB"/>
          </a:p>
        </p:txBody>
      </p:sp>
      <p:sp>
        <p:nvSpPr>
          <p:cNvPr id="4" name="Footer Placeholder 3">
            <a:extLst>
              <a:ext uri="{FF2B5EF4-FFF2-40B4-BE49-F238E27FC236}">
                <a16:creationId xmlns:a16="http://schemas.microsoft.com/office/drawing/2014/main" id="{7861EFD2-E962-4DD4-A303-3937B9B5702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F9A178B-A4AB-4CCB-8117-E83035735526}"/>
              </a:ext>
            </a:extLst>
          </p:cNvPr>
          <p:cNvSpPr>
            <a:spLocks noGrp="1"/>
          </p:cNvSpPr>
          <p:nvPr>
            <p:ph type="sldNum" sz="quarter" idx="12"/>
          </p:nvPr>
        </p:nvSpPr>
        <p:spPr/>
        <p:txBody>
          <a:bodyPr/>
          <a:lstStyle/>
          <a:p>
            <a:fld id="{04F28FA6-FB63-48F8-B0A8-4C1E6156D03E}" type="slidenum">
              <a:rPr lang="en-GB" smtClean="0"/>
              <a:t>‹#›</a:t>
            </a:fld>
            <a:endParaRPr lang="en-GB"/>
          </a:p>
        </p:txBody>
      </p:sp>
    </p:spTree>
    <p:extLst>
      <p:ext uri="{BB962C8B-B14F-4D97-AF65-F5344CB8AC3E}">
        <p14:creationId xmlns:p14="http://schemas.microsoft.com/office/powerpoint/2010/main" val="3212573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F57A6A-0854-4E00-B502-93770F6CFB69}"/>
              </a:ext>
            </a:extLst>
          </p:cNvPr>
          <p:cNvSpPr>
            <a:spLocks noGrp="1"/>
          </p:cNvSpPr>
          <p:nvPr>
            <p:ph type="dt" sz="half" idx="10"/>
          </p:nvPr>
        </p:nvSpPr>
        <p:spPr/>
        <p:txBody>
          <a:bodyPr/>
          <a:lstStyle/>
          <a:p>
            <a:fld id="{4EA2B6D9-02B6-438E-B16F-7B82B9A8438C}" type="datetimeFigureOut">
              <a:rPr lang="en-GB" smtClean="0"/>
              <a:t>01/05/2020</a:t>
            </a:fld>
            <a:endParaRPr lang="en-GB"/>
          </a:p>
        </p:txBody>
      </p:sp>
      <p:sp>
        <p:nvSpPr>
          <p:cNvPr id="3" name="Footer Placeholder 2">
            <a:extLst>
              <a:ext uri="{FF2B5EF4-FFF2-40B4-BE49-F238E27FC236}">
                <a16:creationId xmlns:a16="http://schemas.microsoft.com/office/drawing/2014/main" id="{08FC2900-C913-4B9F-B23B-0AF23D75CA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2B9964E-7B8D-46AB-A451-8662D787F4E4}"/>
              </a:ext>
            </a:extLst>
          </p:cNvPr>
          <p:cNvSpPr>
            <a:spLocks noGrp="1"/>
          </p:cNvSpPr>
          <p:nvPr>
            <p:ph type="sldNum" sz="quarter" idx="12"/>
          </p:nvPr>
        </p:nvSpPr>
        <p:spPr/>
        <p:txBody>
          <a:bodyPr/>
          <a:lstStyle/>
          <a:p>
            <a:fld id="{04F28FA6-FB63-48F8-B0A8-4C1E6156D03E}" type="slidenum">
              <a:rPr lang="en-GB" smtClean="0"/>
              <a:t>‹#›</a:t>
            </a:fld>
            <a:endParaRPr lang="en-GB"/>
          </a:p>
        </p:txBody>
      </p:sp>
    </p:spTree>
    <p:extLst>
      <p:ext uri="{BB962C8B-B14F-4D97-AF65-F5344CB8AC3E}">
        <p14:creationId xmlns:p14="http://schemas.microsoft.com/office/powerpoint/2010/main" val="3907438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9122A-EEFE-4FFD-BA2B-02ACC89401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7C4011-5B71-4CCA-8E6C-2E65435E64A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CB515AE-1239-4992-BB14-8FAD2DE03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5C11BB-F941-4F0A-B53B-989A426253AD}"/>
              </a:ext>
            </a:extLst>
          </p:cNvPr>
          <p:cNvSpPr>
            <a:spLocks noGrp="1"/>
          </p:cNvSpPr>
          <p:nvPr>
            <p:ph type="dt" sz="half" idx="10"/>
          </p:nvPr>
        </p:nvSpPr>
        <p:spPr/>
        <p:txBody>
          <a:bodyPr/>
          <a:lstStyle/>
          <a:p>
            <a:fld id="{4EA2B6D9-02B6-438E-B16F-7B82B9A8438C}" type="datetimeFigureOut">
              <a:rPr lang="en-GB" smtClean="0"/>
              <a:t>01/05/2020</a:t>
            </a:fld>
            <a:endParaRPr lang="en-GB"/>
          </a:p>
        </p:txBody>
      </p:sp>
      <p:sp>
        <p:nvSpPr>
          <p:cNvPr id="6" name="Footer Placeholder 5">
            <a:extLst>
              <a:ext uri="{FF2B5EF4-FFF2-40B4-BE49-F238E27FC236}">
                <a16:creationId xmlns:a16="http://schemas.microsoft.com/office/drawing/2014/main" id="{BEE437B9-CB7E-4F8E-A91B-082F8FDF56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5B96A2C-5035-4C1F-85BA-2694F49FCE77}"/>
              </a:ext>
            </a:extLst>
          </p:cNvPr>
          <p:cNvSpPr>
            <a:spLocks noGrp="1"/>
          </p:cNvSpPr>
          <p:nvPr>
            <p:ph type="sldNum" sz="quarter" idx="12"/>
          </p:nvPr>
        </p:nvSpPr>
        <p:spPr/>
        <p:txBody>
          <a:bodyPr/>
          <a:lstStyle/>
          <a:p>
            <a:fld id="{04F28FA6-FB63-48F8-B0A8-4C1E6156D03E}" type="slidenum">
              <a:rPr lang="en-GB" smtClean="0"/>
              <a:t>‹#›</a:t>
            </a:fld>
            <a:endParaRPr lang="en-GB"/>
          </a:p>
        </p:txBody>
      </p:sp>
    </p:spTree>
    <p:extLst>
      <p:ext uri="{BB962C8B-B14F-4D97-AF65-F5344CB8AC3E}">
        <p14:creationId xmlns:p14="http://schemas.microsoft.com/office/powerpoint/2010/main" val="95112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387BB-4168-4F65-898A-A34D846211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D8A41FB-F09D-4F51-893F-74A14CFA6B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1967352-9507-4DAE-94BD-FA0D63107C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B422BE-F50A-494D-92F5-EF6DFAE0EED6}"/>
              </a:ext>
            </a:extLst>
          </p:cNvPr>
          <p:cNvSpPr>
            <a:spLocks noGrp="1"/>
          </p:cNvSpPr>
          <p:nvPr>
            <p:ph type="dt" sz="half" idx="10"/>
          </p:nvPr>
        </p:nvSpPr>
        <p:spPr/>
        <p:txBody>
          <a:bodyPr/>
          <a:lstStyle/>
          <a:p>
            <a:fld id="{4EA2B6D9-02B6-438E-B16F-7B82B9A8438C}" type="datetimeFigureOut">
              <a:rPr lang="en-GB" smtClean="0"/>
              <a:t>01/05/2020</a:t>
            </a:fld>
            <a:endParaRPr lang="en-GB"/>
          </a:p>
        </p:txBody>
      </p:sp>
      <p:sp>
        <p:nvSpPr>
          <p:cNvPr id="6" name="Footer Placeholder 5">
            <a:extLst>
              <a:ext uri="{FF2B5EF4-FFF2-40B4-BE49-F238E27FC236}">
                <a16:creationId xmlns:a16="http://schemas.microsoft.com/office/drawing/2014/main" id="{EA874BD7-D0C6-49F1-BBEB-2A806A983B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E160E70-7D3A-46A4-BE62-928B2D12A227}"/>
              </a:ext>
            </a:extLst>
          </p:cNvPr>
          <p:cNvSpPr>
            <a:spLocks noGrp="1"/>
          </p:cNvSpPr>
          <p:nvPr>
            <p:ph type="sldNum" sz="quarter" idx="12"/>
          </p:nvPr>
        </p:nvSpPr>
        <p:spPr/>
        <p:txBody>
          <a:bodyPr/>
          <a:lstStyle/>
          <a:p>
            <a:fld id="{04F28FA6-FB63-48F8-B0A8-4C1E6156D03E}" type="slidenum">
              <a:rPr lang="en-GB" smtClean="0"/>
              <a:t>‹#›</a:t>
            </a:fld>
            <a:endParaRPr lang="en-GB"/>
          </a:p>
        </p:txBody>
      </p:sp>
    </p:spTree>
    <p:extLst>
      <p:ext uri="{BB962C8B-B14F-4D97-AF65-F5344CB8AC3E}">
        <p14:creationId xmlns:p14="http://schemas.microsoft.com/office/powerpoint/2010/main" val="3388880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61020F-525D-47E7-A985-2B6BB5C706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2662F6C-FE59-4CC6-AA7B-72483AA670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E8A6487-ADDE-4CF2-A744-31ACCC830C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A2B6D9-02B6-438E-B16F-7B82B9A8438C}" type="datetimeFigureOut">
              <a:rPr lang="en-GB" smtClean="0"/>
              <a:t>01/05/2020</a:t>
            </a:fld>
            <a:endParaRPr lang="en-GB"/>
          </a:p>
        </p:txBody>
      </p:sp>
      <p:sp>
        <p:nvSpPr>
          <p:cNvPr id="5" name="Footer Placeholder 4">
            <a:extLst>
              <a:ext uri="{FF2B5EF4-FFF2-40B4-BE49-F238E27FC236}">
                <a16:creationId xmlns:a16="http://schemas.microsoft.com/office/drawing/2014/main" id="{8098600C-9E6C-4D16-BD92-E0C1CC566E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707FC8B-EA9A-472A-B7B8-1E7C49BA9B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28FA6-FB63-48F8-B0A8-4C1E6156D03E}" type="slidenum">
              <a:rPr lang="en-GB" smtClean="0"/>
              <a:t>‹#›</a:t>
            </a:fld>
            <a:endParaRPr lang="en-GB"/>
          </a:p>
        </p:txBody>
      </p:sp>
    </p:spTree>
    <p:extLst>
      <p:ext uri="{BB962C8B-B14F-4D97-AF65-F5344CB8AC3E}">
        <p14:creationId xmlns:p14="http://schemas.microsoft.com/office/powerpoint/2010/main" val="2835356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www.iwm.org.uk/history/who-were-the-women-in-the-trafalgar-square-fountains-on-ve-day" TargetMode="External"/><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7.xml.rels><?xml version="1.0" encoding="UTF-8" standalone="yes"?>
<Relationships xmlns="http://schemas.openxmlformats.org/package/2006/relationships"><Relationship Id="rId3" Type="http://schemas.openxmlformats.org/officeDocument/2006/relationships/hyperlink" Target="https://www.britishlegion.org.uk/stories/ve-day-singalong" TargetMode="External"/><Relationship Id="rId7" Type="http://schemas.openxmlformats.org/officeDocument/2006/relationships/image" Target="../media/image4.png"/><Relationship Id="rId2" Type="http://schemas.openxmlformats.org/officeDocument/2006/relationships/hyperlink" Target="https://www.britishlegion.org.uk/stories/ve-day-75-webcast" TargetMode="Externa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png"/><Relationship Id="rId7"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6.jpeg"/><Relationship Id="rId4" Type="http://schemas.openxmlformats.org/officeDocument/2006/relationships/image" Target="../media/image3.jpeg"/><Relationship Id="rId9" Type="http://schemas.openxmlformats.org/officeDocument/2006/relationships/image" Target="../media/image19.jpeg"/></Relationships>
</file>

<file path=ppt/slides/_rels/slide21.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4.png"/><Relationship Id="rId10" Type="http://schemas.openxmlformats.org/officeDocument/2006/relationships/image" Target="../media/image24.jpeg"/><Relationship Id="rId4" Type="http://schemas.openxmlformats.org/officeDocument/2006/relationships/image" Target="../media/image3.jpeg"/><Relationship Id="rId9"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6.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hyperlink" Target="https://www.bbc.co.uk/teach/ve-day-How-did-the-british-plan-to-celebrate/zndn7nb" TargetMode="Externa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A4927-D8C3-4CA5-9285-E6F6AA0102CA}"/>
              </a:ext>
            </a:extLst>
          </p:cNvPr>
          <p:cNvSpPr>
            <a:spLocks noGrp="1"/>
          </p:cNvSpPr>
          <p:nvPr>
            <p:ph type="ctrTitle"/>
          </p:nvPr>
        </p:nvSpPr>
        <p:spPr>
          <a:xfrm>
            <a:off x="1524000" y="694525"/>
            <a:ext cx="9144000" cy="2387600"/>
          </a:xfrm>
        </p:spPr>
        <p:txBody>
          <a:bodyPr/>
          <a:lstStyle/>
          <a:p>
            <a:r>
              <a:rPr lang="en-US" dirty="0">
                <a:latin typeface="Comic Sans MS" panose="030F0702030302020204" pitchFamily="66" charset="0"/>
              </a:rPr>
              <a:t>VE Day, 1945</a:t>
            </a:r>
            <a:endParaRPr lang="en-GB" dirty="0">
              <a:latin typeface="Comic Sans MS" panose="030F0702030302020204" pitchFamily="66" charset="0"/>
            </a:endParaRPr>
          </a:p>
        </p:txBody>
      </p:sp>
      <p:sp>
        <p:nvSpPr>
          <p:cNvPr id="3" name="Subtitle 2">
            <a:extLst>
              <a:ext uri="{FF2B5EF4-FFF2-40B4-BE49-F238E27FC236}">
                <a16:creationId xmlns:a16="http://schemas.microsoft.com/office/drawing/2014/main" id="{DAA8C286-E829-4CE9-978B-BB89283491B7}"/>
              </a:ext>
            </a:extLst>
          </p:cNvPr>
          <p:cNvSpPr>
            <a:spLocks noGrp="1"/>
          </p:cNvSpPr>
          <p:nvPr>
            <p:ph type="subTitle" idx="1"/>
          </p:nvPr>
        </p:nvSpPr>
        <p:spPr/>
        <p:txBody>
          <a:bodyPr/>
          <a:lstStyle/>
          <a:p>
            <a:pPr algn="l"/>
            <a:r>
              <a:rPr lang="en-US" b="1" dirty="0" err="1">
                <a:latin typeface="Comic Sans MS" panose="030F0702030302020204" pitchFamily="66" charset="0"/>
              </a:rPr>
              <a:t>Nôd</a:t>
            </a:r>
            <a:r>
              <a:rPr lang="en-US" b="1" dirty="0">
                <a:latin typeface="Comic Sans MS" panose="030F0702030302020204" pitchFamily="66" charset="0"/>
              </a:rPr>
              <a:t> y </a:t>
            </a:r>
            <a:r>
              <a:rPr lang="en-US" b="1" dirty="0" err="1">
                <a:latin typeface="Comic Sans MS" panose="030F0702030302020204" pitchFamily="66" charset="0"/>
              </a:rPr>
              <a:t>wers</a:t>
            </a:r>
            <a:r>
              <a:rPr lang="en-US" b="1" dirty="0">
                <a:latin typeface="Comic Sans MS" panose="030F0702030302020204" pitchFamily="66" charset="0"/>
              </a:rPr>
              <a:t>:</a:t>
            </a:r>
          </a:p>
          <a:p>
            <a:pPr algn="l"/>
            <a:r>
              <a:rPr lang="en-US" b="1" dirty="0" err="1">
                <a:latin typeface="Comic Sans MS" panose="030F0702030302020204" pitchFamily="66" charset="0"/>
              </a:rPr>
              <a:t>Dw</a:t>
            </a:r>
            <a:r>
              <a:rPr lang="en-US" b="1" dirty="0">
                <a:latin typeface="Comic Sans MS" panose="030F0702030302020204" pitchFamily="66" charset="0"/>
              </a:rPr>
              <a:t> </a:t>
            </a:r>
            <a:r>
              <a:rPr lang="en-US" b="1" dirty="0" err="1">
                <a:latin typeface="Comic Sans MS" panose="030F0702030302020204" pitchFamily="66" charset="0"/>
              </a:rPr>
              <a:t>i’n</a:t>
            </a:r>
            <a:r>
              <a:rPr lang="en-US" b="1" dirty="0">
                <a:latin typeface="Comic Sans MS" panose="030F0702030302020204" pitchFamily="66" charset="0"/>
              </a:rPr>
              <a:t> </a:t>
            </a:r>
            <a:r>
              <a:rPr lang="en-US" b="1" dirty="0" err="1">
                <a:latin typeface="Comic Sans MS" panose="030F0702030302020204" pitchFamily="66" charset="0"/>
              </a:rPr>
              <a:t>gallu</a:t>
            </a:r>
            <a:r>
              <a:rPr lang="en-US" b="1" dirty="0">
                <a:latin typeface="Comic Sans MS" panose="030F0702030302020204" pitchFamily="66" charset="0"/>
              </a:rPr>
              <a:t>/I can </a:t>
            </a:r>
            <a:r>
              <a:rPr lang="en-US" dirty="0">
                <a:latin typeface="Comic Sans MS" panose="030F0702030302020204" pitchFamily="66" charset="0"/>
              </a:rPr>
              <a:t>understand the events that took place on 8</a:t>
            </a:r>
            <a:r>
              <a:rPr lang="en-US" baseline="30000" dirty="0">
                <a:latin typeface="Comic Sans MS" panose="030F0702030302020204" pitchFamily="66" charset="0"/>
              </a:rPr>
              <a:t>th</a:t>
            </a:r>
            <a:r>
              <a:rPr lang="en-US" dirty="0">
                <a:latin typeface="Comic Sans MS" panose="030F0702030302020204" pitchFamily="66" charset="0"/>
              </a:rPr>
              <a:t> May 1945 and plan a way to remember VE Day.</a:t>
            </a:r>
            <a:endParaRPr lang="en-GB" dirty="0">
              <a:latin typeface="Comic Sans MS" panose="030F0702030302020204" pitchFamily="66" charset="0"/>
            </a:endParaRPr>
          </a:p>
        </p:txBody>
      </p:sp>
      <p:pic>
        <p:nvPicPr>
          <p:cNvPr id="6" name="Picture 2" descr="Image result for poppies clipart">
            <a:extLst>
              <a:ext uri="{FF2B5EF4-FFF2-40B4-BE49-F238E27FC236}">
                <a16:creationId xmlns:a16="http://schemas.microsoft.com/office/drawing/2014/main" id="{07BA255A-75AE-4F1C-83FE-6285F24C2D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poppies clipart">
            <a:extLst>
              <a:ext uri="{FF2B5EF4-FFF2-40B4-BE49-F238E27FC236}">
                <a16:creationId xmlns:a16="http://schemas.microsoft.com/office/drawing/2014/main" id="{BAB55972-654F-4D5A-B245-D4FD52CECE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CD4FCC5-C85C-4C6C-A387-0A3DF47C6265}"/>
              </a:ext>
            </a:extLst>
          </p:cNvPr>
          <p:cNvPicPr>
            <a:picLocks noChangeAspect="1"/>
          </p:cNvPicPr>
          <p:nvPr/>
        </p:nvPicPr>
        <p:blipFill>
          <a:blip r:embed="rId3"/>
          <a:stretch>
            <a:fillRect/>
          </a:stretch>
        </p:blipFill>
        <p:spPr>
          <a:xfrm rot="20474664">
            <a:off x="180786" y="557450"/>
            <a:ext cx="4072155" cy="1855093"/>
          </a:xfrm>
          <a:prstGeom prst="rect">
            <a:avLst/>
          </a:prstGeom>
        </p:spPr>
      </p:pic>
    </p:spTree>
    <p:extLst>
      <p:ext uri="{BB962C8B-B14F-4D97-AF65-F5344CB8AC3E}">
        <p14:creationId xmlns:p14="http://schemas.microsoft.com/office/powerpoint/2010/main" val="3732442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HM King George VI and Queen Elizabeth with Princess Elizabeth and Princess Margaret joined by the Prime Minister, Winston Churchill on the balcony of Buckingham Palace, London on VE Day.">
            <a:extLst>
              <a:ext uri="{FF2B5EF4-FFF2-40B4-BE49-F238E27FC236}">
                <a16:creationId xmlns:a16="http://schemas.microsoft.com/office/drawing/2014/main" id="{57EF2D7F-18D1-4FF5-81A5-55D3D9E637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0087" b="3900"/>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4102"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7885BB0-2ABD-44CC-BC1E-72839ABF6E0D}"/>
              </a:ext>
            </a:extLst>
          </p:cNvPr>
          <p:cNvSpPr txBox="1"/>
          <p:nvPr/>
        </p:nvSpPr>
        <p:spPr>
          <a:xfrm>
            <a:off x="525516" y="3417573"/>
            <a:ext cx="4593021" cy="3092283"/>
          </a:xfrm>
          <a:prstGeom prst="rect">
            <a:avLst/>
          </a:prstGeom>
        </p:spPr>
        <p:txBody>
          <a:bodyPr vert="horz" lIns="91440" tIns="45720" rIns="91440" bIns="45720" rtlCol="0" anchor="ctr">
            <a:normAutofit/>
          </a:bodyPr>
          <a:lstStyle/>
          <a:p>
            <a:pPr>
              <a:lnSpc>
                <a:spcPct val="90000"/>
              </a:lnSpc>
              <a:spcAft>
                <a:spcPts val="600"/>
              </a:spcAft>
            </a:pPr>
            <a:r>
              <a:rPr lang="en-US" sz="1400" b="1" dirty="0">
                <a:latin typeface="Comic Sans MS" panose="030F0702030302020204" pitchFamily="66" charset="0"/>
              </a:rPr>
              <a:t>TASKS: </a:t>
            </a:r>
            <a:endParaRPr lang="en-US" sz="1400" dirty="0">
              <a:latin typeface="Comic Sans MS" panose="030F0702030302020204" pitchFamily="66" charset="0"/>
            </a:endParaRPr>
          </a:p>
          <a:p>
            <a:pPr marL="285750" indent="-228600">
              <a:lnSpc>
                <a:spcPct val="90000"/>
              </a:lnSpc>
              <a:spcAft>
                <a:spcPts val="600"/>
              </a:spcAft>
              <a:buFont typeface="Arial" panose="020B0604020202020204" pitchFamily="34" charset="0"/>
              <a:buChar char="•"/>
            </a:pPr>
            <a:r>
              <a:rPr lang="en-US" sz="1400" dirty="0">
                <a:latin typeface="Comic Sans MS" panose="030F0702030302020204" pitchFamily="66" charset="0"/>
              </a:rPr>
              <a:t>Why did the Prime Minister and Royal Family make an appearance on the balcony of Buckingham Palace? Why did people want to see this?</a:t>
            </a:r>
          </a:p>
          <a:p>
            <a:pPr marL="285750" indent="-228600">
              <a:lnSpc>
                <a:spcPct val="90000"/>
              </a:lnSpc>
              <a:spcAft>
                <a:spcPts val="600"/>
              </a:spcAft>
              <a:buFont typeface="Arial" panose="020B0604020202020204" pitchFamily="34" charset="0"/>
              <a:buChar char="•"/>
            </a:pPr>
            <a:endParaRPr lang="en-US" sz="1400" dirty="0">
              <a:latin typeface="Comic Sans MS" panose="030F0702030302020204" pitchFamily="66" charset="0"/>
            </a:endParaRPr>
          </a:p>
          <a:p>
            <a:pPr marL="285750" indent="-228600">
              <a:lnSpc>
                <a:spcPct val="90000"/>
              </a:lnSpc>
              <a:spcAft>
                <a:spcPts val="600"/>
              </a:spcAft>
              <a:buFont typeface="Arial" panose="020B0604020202020204" pitchFamily="34" charset="0"/>
              <a:buChar char="•"/>
            </a:pPr>
            <a:r>
              <a:rPr lang="en-US" sz="1400" dirty="0">
                <a:latin typeface="Comic Sans MS" panose="030F0702030302020204" pitchFamily="66" charset="0"/>
              </a:rPr>
              <a:t>What is Princess Elizabeth (far left) wearing? Why? </a:t>
            </a:r>
          </a:p>
          <a:p>
            <a:pPr marL="285750" indent="-228600">
              <a:lnSpc>
                <a:spcPct val="90000"/>
              </a:lnSpc>
              <a:spcAft>
                <a:spcPts val="600"/>
              </a:spcAft>
              <a:buFont typeface="Arial" panose="020B0604020202020204" pitchFamily="34" charset="0"/>
              <a:buChar char="•"/>
            </a:pPr>
            <a:endParaRPr lang="en-US" sz="1400" dirty="0">
              <a:latin typeface="Comic Sans MS" panose="030F0702030302020204" pitchFamily="66" charset="0"/>
            </a:endParaRPr>
          </a:p>
          <a:p>
            <a:pPr marL="285750" indent="-228600">
              <a:lnSpc>
                <a:spcPct val="90000"/>
              </a:lnSpc>
              <a:spcAft>
                <a:spcPts val="600"/>
              </a:spcAft>
              <a:buFont typeface="Arial" panose="020B0604020202020204" pitchFamily="34" charset="0"/>
              <a:buChar char="•"/>
            </a:pPr>
            <a:r>
              <a:rPr lang="en-US" sz="1400" dirty="0">
                <a:latin typeface="Comic Sans MS" panose="030F0702030302020204" pitchFamily="66" charset="0"/>
              </a:rPr>
              <a:t>What role have Prime Minister Johnson and Queen Elizabeth played during this period of crisis that were are currently going through in our fight against Covid-19?</a:t>
            </a:r>
          </a:p>
        </p:txBody>
      </p:sp>
    </p:spTree>
    <p:extLst>
      <p:ext uri="{BB962C8B-B14F-4D97-AF65-F5344CB8AC3E}">
        <p14:creationId xmlns:p14="http://schemas.microsoft.com/office/powerpoint/2010/main" val="3274738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British girls, of the Picture Division of the London Office of War Information dance in the street with American soldiers during the &quot;VE Day&quot; celebration in London May 8, 1945.">
            <a:extLst>
              <a:ext uri="{FF2B5EF4-FFF2-40B4-BE49-F238E27FC236}">
                <a16:creationId xmlns:a16="http://schemas.microsoft.com/office/drawing/2014/main" id="{A52A4986-29CE-4D2E-9692-38666019C75B}"/>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l="11800" r="17106" b="-1"/>
          <a:stretch/>
        </p:blipFill>
        <p:spPr bwMode="auto">
          <a:xfrm>
            <a:off x="5797543" y="10"/>
            <a:ext cx="6394152" cy="6857990"/>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70">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2" name="Rectangle 1">
            <a:extLst>
              <a:ext uri="{FF2B5EF4-FFF2-40B4-BE49-F238E27FC236}">
                <a16:creationId xmlns:a16="http://schemas.microsoft.com/office/drawing/2014/main" id="{D91572F3-1FDB-41DD-9F13-C8C673B6E48A}"/>
              </a:ext>
            </a:extLst>
          </p:cNvPr>
          <p:cNvSpPr/>
          <p:nvPr/>
        </p:nvSpPr>
        <p:spPr>
          <a:xfrm>
            <a:off x="298581" y="326570"/>
            <a:ext cx="5213220" cy="6288833"/>
          </a:xfrm>
          <a:prstGeom prst="rect">
            <a:avLst/>
          </a:prstGeom>
        </p:spPr>
        <p:txBody>
          <a:bodyPr vert="horz" lIns="91440" tIns="45720" rIns="91440" bIns="45720" rtlCol="0" anchor="ctr">
            <a:normAutofit/>
          </a:bodyPr>
          <a:lstStyle/>
          <a:p>
            <a:pPr>
              <a:lnSpc>
                <a:spcPct val="90000"/>
              </a:lnSpc>
              <a:spcAft>
                <a:spcPts val="600"/>
              </a:spcAft>
            </a:pPr>
            <a:r>
              <a:rPr lang="en-US" sz="1600" b="0" i="0" dirty="0">
                <a:solidFill>
                  <a:srgbClr val="000000"/>
                </a:solidFill>
                <a:effectLst/>
                <a:latin typeface="Comic Sans MS" panose="030F0702030302020204" pitchFamily="66" charset="0"/>
              </a:rPr>
              <a:t>The VE Day celebrations continued well into the night. The largest crowds in Britain were in London, but people all around the country took part in the parties, singing and dancing. Many bonfires and fireworks were lit to mark the occasion.</a:t>
            </a:r>
          </a:p>
          <a:p>
            <a:pPr indent="-228600">
              <a:lnSpc>
                <a:spcPct val="90000"/>
              </a:lnSpc>
              <a:spcAft>
                <a:spcPts val="600"/>
              </a:spcAft>
              <a:buFont typeface="Arial" panose="020B0604020202020204" pitchFamily="34" charset="0"/>
              <a:buChar char="•"/>
            </a:pPr>
            <a:endParaRPr lang="en-US" sz="1600" b="0" i="0" dirty="0">
              <a:solidFill>
                <a:srgbClr val="000000"/>
              </a:solidFill>
              <a:effectLst/>
              <a:latin typeface="Comic Sans MS" panose="030F0702030302020204" pitchFamily="66" charset="0"/>
            </a:endParaRPr>
          </a:p>
          <a:p>
            <a:pPr>
              <a:lnSpc>
                <a:spcPct val="90000"/>
              </a:lnSpc>
              <a:spcAft>
                <a:spcPts val="600"/>
              </a:spcAft>
            </a:pPr>
            <a:r>
              <a:rPr lang="en-US" sz="1600" b="0" i="0" dirty="0">
                <a:solidFill>
                  <a:srgbClr val="000000"/>
                </a:solidFill>
                <a:effectLst/>
                <a:latin typeface="Comic Sans MS" panose="030F0702030302020204" pitchFamily="66" charset="0"/>
              </a:rPr>
              <a:t>An estimated 50,000 people were crowded around Piccadilly Circus by midnight. The joy of the day broke down normal social conventions, and people spoke to and embraced those whom they had never met before. Music was provided by gramophones, accordions and barrel organs, and </a:t>
            </a:r>
            <a:r>
              <a:rPr lang="en-US" sz="1600" b="0" i="0" dirty="0" err="1">
                <a:solidFill>
                  <a:srgbClr val="000000"/>
                </a:solidFill>
                <a:effectLst/>
                <a:latin typeface="Comic Sans MS" panose="030F0702030302020204" pitchFamily="66" charset="0"/>
              </a:rPr>
              <a:t>revellers</a:t>
            </a:r>
            <a:r>
              <a:rPr lang="en-US" sz="1600" b="0" i="0" dirty="0">
                <a:solidFill>
                  <a:srgbClr val="000000"/>
                </a:solidFill>
                <a:effectLst/>
                <a:latin typeface="Comic Sans MS" panose="030F0702030302020204" pitchFamily="66" charset="0"/>
              </a:rPr>
              <a:t> sang and danced to the popular tunes of the day. Licensing hours were extended so that people could toast the end of the war with a drink (or two), and dance halls stayed open until midnight.</a:t>
            </a:r>
          </a:p>
          <a:p>
            <a:pPr indent="-228600">
              <a:lnSpc>
                <a:spcPct val="90000"/>
              </a:lnSpc>
              <a:spcAft>
                <a:spcPts val="600"/>
              </a:spcAft>
              <a:buFont typeface="Arial" panose="020B0604020202020204" pitchFamily="34" charset="0"/>
              <a:buChar char="•"/>
            </a:pPr>
            <a:endParaRPr lang="en-US" sz="1600" dirty="0">
              <a:solidFill>
                <a:srgbClr val="000000"/>
              </a:solidFill>
              <a:latin typeface="Comic Sans MS" panose="030F0702030302020204" pitchFamily="66" charset="0"/>
            </a:endParaRPr>
          </a:p>
          <a:p>
            <a:pPr indent="-228600">
              <a:lnSpc>
                <a:spcPct val="90000"/>
              </a:lnSpc>
              <a:spcAft>
                <a:spcPts val="600"/>
              </a:spcAft>
              <a:buFont typeface="Arial" panose="020B0604020202020204" pitchFamily="34" charset="0"/>
              <a:buChar char="•"/>
            </a:pPr>
            <a:endParaRPr lang="en-US" sz="1600" b="1" i="0" dirty="0">
              <a:solidFill>
                <a:srgbClr val="000000"/>
              </a:solidFill>
              <a:effectLst/>
              <a:latin typeface="Comic Sans MS" panose="030F0702030302020204" pitchFamily="66" charset="0"/>
            </a:endParaRPr>
          </a:p>
          <a:p>
            <a:pPr>
              <a:lnSpc>
                <a:spcPct val="90000"/>
              </a:lnSpc>
              <a:spcAft>
                <a:spcPts val="600"/>
              </a:spcAft>
            </a:pPr>
            <a:r>
              <a:rPr lang="en-US" sz="1600" b="1" i="0" dirty="0">
                <a:solidFill>
                  <a:srgbClr val="000000"/>
                </a:solidFill>
                <a:effectLst/>
                <a:latin typeface="Comic Sans MS" panose="030F0702030302020204" pitchFamily="66" charset="0"/>
              </a:rPr>
              <a:t>TASKS:</a:t>
            </a:r>
            <a:endParaRPr lang="en-US" sz="1600" dirty="0">
              <a:solidFill>
                <a:srgbClr val="000000"/>
              </a:solidFill>
              <a:latin typeface="Comic Sans MS" panose="030F0702030302020204" pitchFamily="66" charset="0"/>
            </a:endParaRPr>
          </a:p>
          <a:p>
            <a:pPr marL="171450" indent="-228600">
              <a:lnSpc>
                <a:spcPct val="90000"/>
              </a:lnSpc>
              <a:spcAft>
                <a:spcPts val="600"/>
              </a:spcAft>
              <a:buFont typeface="Arial" panose="020B0604020202020204" pitchFamily="34" charset="0"/>
              <a:buChar char="•"/>
            </a:pPr>
            <a:r>
              <a:rPr lang="en-US" sz="1600" b="0" i="0" dirty="0">
                <a:solidFill>
                  <a:srgbClr val="000000"/>
                </a:solidFill>
                <a:effectLst/>
                <a:latin typeface="Comic Sans MS" panose="030F0702030302020204" pitchFamily="66" charset="0"/>
              </a:rPr>
              <a:t>Describe what is happening in this image.</a:t>
            </a:r>
          </a:p>
          <a:p>
            <a:pPr marL="171450" indent="-228600">
              <a:lnSpc>
                <a:spcPct val="90000"/>
              </a:lnSpc>
              <a:spcAft>
                <a:spcPts val="600"/>
              </a:spcAft>
              <a:buFont typeface="Arial" panose="020B0604020202020204" pitchFamily="34" charset="0"/>
              <a:buChar char="•"/>
            </a:pPr>
            <a:endParaRPr lang="en-US" sz="1600" dirty="0">
              <a:solidFill>
                <a:srgbClr val="000000"/>
              </a:solidFill>
              <a:latin typeface="Comic Sans MS" panose="030F0702030302020204" pitchFamily="66" charset="0"/>
            </a:endParaRPr>
          </a:p>
          <a:p>
            <a:pPr marL="171450" indent="-228600">
              <a:lnSpc>
                <a:spcPct val="90000"/>
              </a:lnSpc>
              <a:spcAft>
                <a:spcPts val="600"/>
              </a:spcAft>
              <a:buFont typeface="Arial" panose="020B0604020202020204" pitchFamily="34" charset="0"/>
              <a:buChar char="•"/>
            </a:pPr>
            <a:r>
              <a:rPr lang="en-US" sz="1600" b="0" i="0" dirty="0">
                <a:solidFill>
                  <a:srgbClr val="000000"/>
                </a:solidFill>
                <a:effectLst/>
                <a:latin typeface="Comic Sans MS" panose="030F0702030302020204" pitchFamily="66" charset="0"/>
              </a:rPr>
              <a:t>Pick one person. Describe how you think they may be feeling. What might that have been through over the past few years?</a:t>
            </a:r>
          </a:p>
        </p:txBody>
      </p:sp>
    </p:spTree>
    <p:extLst>
      <p:ext uri="{BB962C8B-B14F-4D97-AF65-F5344CB8AC3E}">
        <p14:creationId xmlns:p14="http://schemas.microsoft.com/office/powerpoint/2010/main" val="1140723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4" descr="Men and women dance the conga around a bonfire in East Acton, London during the evening of VE Day, 8 May 1945.">
            <a:extLst>
              <a:ext uri="{FF2B5EF4-FFF2-40B4-BE49-F238E27FC236}">
                <a16:creationId xmlns:a16="http://schemas.microsoft.com/office/drawing/2014/main" id="{0594E5F4-8DD4-44BC-AEF8-7125C07FB0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009" r="-1" b="8342"/>
          <a:stretch/>
        </p:blipFill>
        <p:spPr bwMode="auto">
          <a:xfrm>
            <a:off x="20" y="10"/>
            <a:ext cx="12009284" cy="6857990"/>
          </a:xfrm>
          <a:custGeom>
            <a:avLst/>
            <a:gdLst/>
            <a:ahLst/>
            <a:cxnLst/>
            <a:rect l="l" t="t" r="r" b="b"/>
            <a:pathLst>
              <a:path w="12009304" h="6858000">
                <a:moveTo>
                  <a:pt x="8239723" y="5083103"/>
                </a:moveTo>
                <a:cubicBezTo>
                  <a:pt x="8239723" y="5083103"/>
                  <a:pt x="8239723" y="5083103"/>
                  <a:pt x="9505105" y="5083103"/>
                </a:cubicBezTo>
                <a:cubicBezTo>
                  <a:pt x="9525601" y="5083103"/>
                  <a:pt x="9545588" y="5085825"/>
                  <a:pt x="9564676" y="5091016"/>
                </a:cubicBezTo>
                <a:lnTo>
                  <a:pt x="9605648" y="5108194"/>
                </a:lnTo>
                <a:lnTo>
                  <a:pt x="9580608" y="5151499"/>
                </a:lnTo>
                <a:cubicBezTo>
                  <a:pt x="9354208" y="5543062"/>
                  <a:pt x="9064418" y="6044264"/>
                  <a:pt x="8693486" y="6685800"/>
                </a:cubicBezTo>
                <a:cubicBezTo>
                  <a:pt x="8665958" y="6733339"/>
                  <a:pt x="8632925" y="6776306"/>
                  <a:pt x="8595419" y="6814017"/>
                </a:cubicBezTo>
                <a:lnTo>
                  <a:pt x="8545620" y="6858000"/>
                </a:lnTo>
                <a:lnTo>
                  <a:pt x="7612173" y="6858000"/>
                </a:lnTo>
                <a:lnTo>
                  <a:pt x="7591825" y="6822959"/>
                </a:lnTo>
                <a:cubicBezTo>
                  <a:pt x="7538315" y="6730809"/>
                  <a:pt x="7478495" y="6627794"/>
                  <a:pt x="7411622" y="6512633"/>
                </a:cubicBezTo>
                <a:cubicBezTo>
                  <a:pt x="7370628" y="6444560"/>
                  <a:pt x="7370628" y="6357427"/>
                  <a:pt x="7411622" y="6289354"/>
                </a:cubicBezTo>
                <a:cubicBezTo>
                  <a:pt x="7411622" y="6289354"/>
                  <a:pt x="7411622" y="6289354"/>
                  <a:pt x="8045680" y="5197465"/>
                </a:cubicBezTo>
                <a:cubicBezTo>
                  <a:pt x="8083943" y="5126669"/>
                  <a:pt x="8160465" y="5083103"/>
                  <a:pt x="8239723" y="5083103"/>
                </a:cubicBezTo>
                <a:close/>
                <a:moveTo>
                  <a:pt x="10622296" y="1326563"/>
                </a:moveTo>
                <a:cubicBezTo>
                  <a:pt x="10622296" y="1326563"/>
                  <a:pt x="10622296" y="1326563"/>
                  <a:pt x="11448522" y="1326563"/>
                </a:cubicBezTo>
                <a:cubicBezTo>
                  <a:pt x="11502058" y="1326563"/>
                  <a:pt x="11550238" y="1355009"/>
                  <a:pt x="11577006" y="1401233"/>
                </a:cubicBezTo>
                <a:cubicBezTo>
                  <a:pt x="11577006" y="1401233"/>
                  <a:pt x="11577006" y="1401233"/>
                  <a:pt x="11989228" y="2114179"/>
                </a:cubicBezTo>
                <a:cubicBezTo>
                  <a:pt x="12015996" y="2158629"/>
                  <a:pt x="12015996" y="2215522"/>
                  <a:pt x="11989228" y="2259969"/>
                </a:cubicBezTo>
                <a:cubicBezTo>
                  <a:pt x="11989228" y="2259969"/>
                  <a:pt x="11989228" y="2259969"/>
                  <a:pt x="11577006" y="2972914"/>
                </a:cubicBezTo>
                <a:cubicBezTo>
                  <a:pt x="11550238" y="3019141"/>
                  <a:pt x="11502058" y="3047587"/>
                  <a:pt x="11448522" y="3047587"/>
                </a:cubicBezTo>
                <a:cubicBezTo>
                  <a:pt x="11448522" y="3047587"/>
                  <a:pt x="11448522" y="3047587"/>
                  <a:pt x="10622296" y="3047587"/>
                </a:cubicBezTo>
                <a:cubicBezTo>
                  <a:pt x="10570544" y="3047587"/>
                  <a:pt x="10520578" y="3019141"/>
                  <a:pt x="10495594" y="2972914"/>
                </a:cubicBezTo>
                <a:cubicBezTo>
                  <a:pt x="10495594" y="2972914"/>
                  <a:pt x="10495594" y="2972914"/>
                  <a:pt x="10081589" y="2259969"/>
                </a:cubicBezTo>
                <a:cubicBezTo>
                  <a:pt x="10054821" y="2215522"/>
                  <a:pt x="10054821" y="2158629"/>
                  <a:pt x="10081589" y="2114179"/>
                </a:cubicBezTo>
                <a:cubicBezTo>
                  <a:pt x="10081589" y="2114179"/>
                  <a:pt x="10081589" y="2114179"/>
                  <a:pt x="10495594" y="1401233"/>
                </a:cubicBezTo>
                <a:cubicBezTo>
                  <a:pt x="10520578" y="1355009"/>
                  <a:pt x="10570544" y="1326563"/>
                  <a:pt x="10622296" y="1326563"/>
                </a:cubicBezTo>
                <a:close/>
                <a:moveTo>
                  <a:pt x="0" y="0"/>
                </a:moveTo>
                <a:lnTo>
                  <a:pt x="4457990" y="0"/>
                </a:lnTo>
                <a:lnTo>
                  <a:pt x="5902610" y="0"/>
                </a:lnTo>
                <a:lnTo>
                  <a:pt x="8476869" y="0"/>
                </a:lnTo>
                <a:lnTo>
                  <a:pt x="8535933" y="39849"/>
                </a:lnTo>
                <a:cubicBezTo>
                  <a:pt x="8598516" y="88273"/>
                  <a:pt x="8652195" y="149296"/>
                  <a:pt x="8693486" y="220603"/>
                </a:cubicBezTo>
                <a:cubicBezTo>
                  <a:pt x="8693486" y="220603"/>
                  <a:pt x="8693486" y="220603"/>
                  <a:pt x="10389180" y="3153347"/>
                </a:cubicBezTo>
                <a:cubicBezTo>
                  <a:pt x="10499291" y="3336185"/>
                  <a:pt x="10499291" y="3570221"/>
                  <a:pt x="10389180" y="3753061"/>
                </a:cubicBezTo>
                <a:cubicBezTo>
                  <a:pt x="10389180" y="3753061"/>
                  <a:pt x="10389180" y="3753061"/>
                  <a:pt x="9759557" y="4842009"/>
                </a:cubicBezTo>
                <a:lnTo>
                  <a:pt x="9706493" y="4933778"/>
                </a:lnTo>
                <a:lnTo>
                  <a:pt x="9708360" y="4934561"/>
                </a:lnTo>
                <a:cubicBezTo>
                  <a:pt x="9746510" y="4956830"/>
                  <a:pt x="9778880" y="4989078"/>
                  <a:pt x="9802002" y="5029008"/>
                </a:cubicBezTo>
                <a:cubicBezTo>
                  <a:pt x="9802002" y="5029008"/>
                  <a:pt x="9802002" y="5029008"/>
                  <a:pt x="10514131" y="6260653"/>
                </a:cubicBezTo>
                <a:cubicBezTo>
                  <a:pt x="10560376" y="6337439"/>
                  <a:pt x="10560376" y="6435725"/>
                  <a:pt x="10514131" y="6512512"/>
                </a:cubicBezTo>
                <a:cubicBezTo>
                  <a:pt x="10514131" y="6512512"/>
                  <a:pt x="10514131" y="6512512"/>
                  <a:pt x="10340271" y="6813206"/>
                </a:cubicBezTo>
                <a:lnTo>
                  <a:pt x="10314372" y="6858000"/>
                </a:lnTo>
                <a:lnTo>
                  <a:pt x="10119136" y="6858000"/>
                </a:lnTo>
                <a:lnTo>
                  <a:pt x="10122008" y="6853033"/>
                </a:lnTo>
                <a:cubicBezTo>
                  <a:pt x="10327158" y="6498223"/>
                  <a:pt x="10327158" y="6498223"/>
                  <a:pt x="10327158" y="6498223"/>
                </a:cubicBezTo>
                <a:cubicBezTo>
                  <a:pt x="10368154" y="6430148"/>
                  <a:pt x="10368154" y="6343015"/>
                  <a:pt x="10327158" y="6274942"/>
                </a:cubicBezTo>
                <a:cubicBezTo>
                  <a:pt x="9695832" y="5183053"/>
                  <a:pt x="9695832" y="5183053"/>
                  <a:pt x="9695832" y="5183053"/>
                </a:cubicBezTo>
                <a:cubicBezTo>
                  <a:pt x="9675334" y="5147654"/>
                  <a:pt x="9646640" y="5119063"/>
                  <a:pt x="9612819" y="5099323"/>
                </a:cubicBezTo>
                <a:lnTo>
                  <a:pt x="9603213" y="5095298"/>
                </a:lnTo>
                <a:lnTo>
                  <a:pt x="9654707" y="5006238"/>
                </a:lnTo>
                <a:lnTo>
                  <a:pt x="9693004" y="4940002"/>
                </a:lnTo>
                <a:lnTo>
                  <a:pt x="9653283" y="4923348"/>
                </a:lnTo>
                <a:cubicBezTo>
                  <a:pt x="9631750" y="4917491"/>
                  <a:pt x="9609208" y="4914420"/>
                  <a:pt x="9586087" y="4914420"/>
                </a:cubicBezTo>
                <a:cubicBezTo>
                  <a:pt x="8158743" y="4914420"/>
                  <a:pt x="8158743" y="4914420"/>
                  <a:pt x="8158743" y="4914420"/>
                </a:cubicBezTo>
                <a:cubicBezTo>
                  <a:pt x="8069341" y="4914420"/>
                  <a:pt x="7983024" y="4963563"/>
                  <a:pt x="7939863" y="5043420"/>
                </a:cubicBezTo>
                <a:cubicBezTo>
                  <a:pt x="7224650" y="6275065"/>
                  <a:pt x="7224650" y="6275065"/>
                  <a:pt x="7224650" y="6275065"/>
                </a:cubicBezTo>
                <a:cubicBezTo>
                  <a:pt x="7178407" y="6351849"/>
                  <a:pt x="7178407" y="6450135"/>
                  <a:pt x="7224650" y="6526922"/>
                </a:cubicBezTo>
                <a:cubicBezTo>
                  <a:pt x="7269350" y="6603900"/>
                  <a:pt x="7311257" y="6676067"/>
                  <a:pt x="7350544" y="6743723"/>
                </a:cubicBezTo>
                <a:lnTo>
                  <a:pt x="7416905" y="6858000"/>
                </a:lnTo>
                <a:lnTo>
                  <a:pt x="5902610" y="6858000"/>
                </a:lnTo>
                <a:lnTo>
                  <a:pt x="4389358"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53C29A70-C3B3-4FE7-A8A9-4A0B4FDEAFAB}"/>
              </a:ext>
            </a:extLst>
          </p:cNvPr>
          <p:cNvSpPr/>
          <p:nvPr/>
        </p:nvSpPr>
        <p:spPr>
          <a:xfrm>
            <a:off x="9479904" y="1"/>
            <a:ext cx="2208764" cy="1711354"/>
          </a:xfrm>
          <a:prstGeom prst="rect">
            <a:avLst/>
          </a:prstGeom>
        </p:spPr>
        <p:txBody>
          <a:bodyPr vert="horz" lIns="91440" tIns="45720" rIns="91440" bIns="45720" rtlCol="0" anchor="ctr">
            <a:normAutofit/>
          </a:bodyPr>
          <a:lstStyle/>
          <a:p>
            <a:pPr>
              <a:lnSpc>
                <a:spcPct val="90000"/>
              </a:lnSpc>
              <a:spcAft>
                <a:spcPts val="600"/>
              </a:spcAft>
            </a:pPr>
            <a:r>
              <a:rPr lang="en-US" sz="1600" b="1" i="0" dirty="0">
                <a:solidFill>
                  <a:srgbClr val="000000"/>
                </a:solidFill>
                <a:effectLst/>
                <a:latin typeface="Comic Sans MS" panose="030F0702030302020204" pitchFamily="66" charset="0"/>
              </a:rPr>
              <a:t>TASKS:</a:t>
            </a:r>
          </a:p>
          <a:p>
            <a:pPr>
              <a:lnSpc>
                <a:spcPct val="90000"/>
              </a:lnSpc>
              <a:spcAft>
                <a:spcPts val="600"/>
              </a:spcAft>
            </a:pPr>
            <a:endParaRPr lang="en-US" sz="1600" dirty="0">
              <a:solidFill>
                <a:srgbClr val="000000"/>
              </a:solidFill>
              <a:latin typeface="Comic Sans MS" panose="030F0702030302020204" pitchFamily="66" charset="0"/>
            </a:endParaRPr>
          </a:p>
          <a:p>
            <a:pPr marL="285750" indent="-285750">
              <a:lnSpc>
                <a:spcPct val="90000"/>
              </a:lnSpc>
              <a:spcAft>
                <a:spcPts val="600"/>
              </a:spcAft>
              <a:buFont typeface="Arial" panose="020B0604020202020204" pitchFamily="34" charset="0"/>
              <a:buChar char="•"/>
            </a:pPr>
            <a:r>
              <a:rPr lang="en-US" sz="1600" b="0" i="0" dirty="0">
                <a:solidFill>
                  <a:srgbClr val="000000"/>
                </a:solidFill>
                <a:effectLst/>
                <a:latin typeface="Comic Sans MS" panose="030F0702030302020204" pitchFamily="66" charset="0"/>
              </a:rPr>
              <a:t>What are these people doing?</a:t>
            </a:r>
          </a:p>
          <a:p>
            <a:pPr marL="285750" indent="-285750">
              <a:lnSpc>
                <a:spcPct val="90000"/>
              </a:lnSpc>
              <a:spcAft>
                <a:spcPts val="600"/>
              </a:spcAft>
              <a:buFont typeface="Arial" panose="020B0604020202020204" pitchFamily="34" charset="0"/>
              <a:buChar char="•"/>
            </a:pPr>
            <a:endParaRPr lang="en-US" sz="1600" dirty="0">
              <a:solidFill>
                <a:srgbClr val="000000"/>
              </a:solidFill>
              <a:latin typeface="Comic Sans MS" panose="030F0702030302020204" pitchFamily="66" charset="0"/>
            </a:endParaRPr>
          </a:p>
        </p:txBody>
      </p:sp>
      <p:sp>
        <p:nvSpPr>
          <p:cNvPr id="5" name="Rectangle 4">
            <a:extLst>
              <a:ext uri="{FF2B5EF4-FFF2-40B4-BE49-F238E27FC236}">
                <a16:creationId xmlns:a16="http://schemas.microsoft.com/office/drawing/2014/main" id="{442706D0-A302-4B3B-8D97-8401AD4B5B67}"/>
              </a:ext>
            </a:extLst>
          </p:cNvPr>
          <p:cNvSpPr/>
          <p:nvPr/>
        </p:nvSpPr>
        <p:spPr>
          <a:xfrm>
            <a:off x="10268125" y="3850546"/>
            <a:ext cx="2032932" cy="2489912"/>
          </a:xfrm>
          <a:prstGeom prst="rect">
            <a:avLst/>
          </a:prstGeom>
        </p:spPr>
        <p:txBody>
          <a:bodyPr wrap="square">
            <a:spAutoFit/>
          </a:bodyPr>
          <a:lstStyle/>
          <a:p>
            <a:pPr marL="285750" indent="-285750">
              <a:lnSpc>
                <a:spcPct val="90000"/>
              </a:lnSpc>
              <a:spcAft>
                <a:spcPts val="600"/>
              </a:spcAft>
              <a:buFont typeface="Arial" panose="020B0604020202020204" pitchFamily="34" charset="0"/>
              <a:buChar char="•"/>
            </a:pPr>
            <a:r>
              <a:rPr lang="en-US" dirty="0">
                <a:solidFill>
                  <a:srgbClr val="000000"/>
                </a:solidFill>
                <a:latin typeface="Comic Sans MS" panose="030F0702030302020204" pitchFamily="66" charset="0"/>
              </a:rPr>
              <a:t>When/where would you normally do this?</a:t>
            </a:r>
          </a:p>
          <a:p>
            <a:pPr marL="285750" indent="-285750">
              <a:lnSpc>
                <a:spcPct val="90000"/>
              </a:lnSpc>
              <a:spcAft>
                <a:spcPts val="600"/>
              </a:spcAft>
              <a:buFont typeface="Arial" panose="020B0604020202020204" pitchFamily="34" charset="0"/>
              <a:buChar char="•"/>
            </a:pPr>
            <a:endParaRPr lang="en-US" dirty="0">
              <a:solidFill>
                <a:srgbClr val="000000"/>
              </a:solidFill>
              <a:latin typeface="Comic Sans MS" panose="030F0702030302020204" pitchFamily="66" charset="0"/>
            </a:endParaRPr>
          </a:p>
          <a:p>
            <a:pPr marL="285750" indent="-285750">
              <a:lnSpc>
                <a:spcPct val="90000"/>
              </a:lnSpc>
              <a:spcAft>
                <a:spcPts val="600"/>
              </a:spcAft>
              <a:buFont typeface="Arial" panose="020B0604020202020204" pitchFamily="34" charset="0"/>
              <a:buChar char="•"/>
            </a:pPr>
            <a:r>
              <a:rPr lang="en-US" dirty="0">
                <a:solidFill>
                  <a:srgbClr val="000000"/>
                </a:solidFill>
                <a:latin typeface="Comic Sans MS" panose="030F0702030302020204" pitchFamily="66" charset="0"/>
              </a:rPr>
              <a:t>What does this reveal about this occasion? </a:t>
            </a:r>
          </a:p>
        </p:txBody>
      </p:sp>
    </p:spTree>
    <p:extLst>
      <p:ext uri="{BB962C8B-B14F-4D97-AF65-F5344CB8AC3E}">
        <p14:creationId xmlns:p14="http://schemas.microsoft.com/office/powerpoint/2010/main" val="15959490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7EBFDB7D-DD97-44CE-AFFB-458781A3DB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Two British sailors and their girlfriends wading in the fountains in Trafalgar Square on VE Day.">
            <a:extLst>
              <a:ext uri="{FF2B5EF4-FFF2-40B4-BE49-F238E27FC236}">
                <a16:creationId xmlns:a16="http://schemas.microsoft.com/office/drawing/2014/main" id="{706923E7-E9CD-4EA1-8195-FC353EDC213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4570"/>
          <a:stretch/>
        </p:blipFill>
        <p:spPr bwMode="auto">
          <a:xfrm>
            <a:off x="20" y="10"/>
            <a:ext cx="9272902" cy="6857990"/>
          </a:xfrm>
          <a:custGeom>
            <a:avLst/>
            <a:gdLst/>
            <a:ahLst/>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137" name="Freeform 5">
            <a:extLst>
              <a:ext uri="{FF2B5EF4-FFF2-40B4-BE49-F238E27FC236}">
                <a16:creationId xmlns:a16="http://schemas.microsoft.com/office/drawing/2014/main" id="{50F864A1-23CF-4954-887F-3C4458622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160561" y="1348782"/>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139" name="Freeform 5">
            <a:extLst>
              <a:ext uri="{FF2B5EF4-FFF2-40B4-BE49-F238E27FC236}">
                <a16:creationId xmlns:a16="http://schemas.microsoft.com/office/drawing/2014/main" id="{8D313E8C-7457-407E-BDA5-EACA44D38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960661" y="1000124"/>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tx1"/>
            </a:solidFill>
          </a:ln>
        </p:spPr>
        <p:txBody>
          <a:bodyPr vert="horz" wrap="square" lIns="91440" tIns="45720" rIns="91440" bIns="45720" numCol="1" anchor="t" anchorCtr="0" compatLnSpc="1">
            <a:prstTxWarp prst="textNoShape">
              <a:avLst/>
            </a:prstTxWarp>
          </a:bodyPr>
          <a:lstStyle/>
          <a:p>
            <a:endParaRPr lang="en-US"/>
          </a:p>
        </p:txBody>
      </p:sp>
      <p:sp>
        <p:nvSpPr>
          <p:cNvPr id="5" name="Rectangle 4">
            <a:extLst>
              <a:ext uri="{FF2B5EF4-FFF2-40B4-BE49-F238E27FC236}">
                <a16:creationId xmlns:a16="http://schemas.microsoft.com/office/drawing/2014/main" id="{A7621124-7412-4A71-8C6E-DCBABE1507CC}"/>
              </a:ext>
            </a:extLst>
          </p:cNvPr>
          <p:cNvSpPr/>
          <p:nvPr/>
        </p:nvSpPr>
        <p:spPr>
          <a:xfrm>
            <a:off x="9356897" y="2466708"/>
            <a:ext cx="2569412" cy="3970318"/>
          </a:xfrm>
          <a:prstGeom prst="rect">
            <a:avLst/>
          </a:prstGeom>
        </p:spPr>
        <p:txBody>
          <a:bodyPr wrap="square">
            <a:spAutoFit/>
          </a:bodyPr>
          <a:lstStyle/>
          <a:p>
            <a:pPr algn="ctr"/>
            <a:r>
              <a:rPr lang="en-US" sz="1400" b="1" dirty="0">
                <a:latin typeface="Comic Sans MS" panose="030F0702030302020204" pitchFamily="66" charset="0"/>
              </a:rPr>
              <a:t>The Fountains at Trafalgar Square</a:t>
            </a:r>
          </a:p>
          <a:p>
            <a:endParaRPr lang="en-US" sz="1400" dirty="0">
              <a:latin typeface="Comic Sans MS" panose="030F0702030302020204" pitchFamily="66" charset="0"/>
            </a:endParaRPr>
          </a:p>
          <a:p>
            <a:r>
              <a:rPr lang="en-US" sz="1400" b="1" dirty="0">
                <a:latin typeface="Comic Sans MS" panose="030F0702030302020204" pitchFamily="66" charset="0"/>
              </a:rPr>
              <a:t>TASK:</a:t>
            </a:r>
          </a:p>
          <a:p>
            <a:endParaRPr lang="en-US" sz="1400" dirty="0">
              <a:latin typeface="Comic Sans MS" panose="030F0702030302020204" pitchFamily="66" charset="0"/>
            </a:endParaRPr>
          </a:p>
          <a:p>
            <a:r>
              <a:rPr lang="en-US" sz="1400" dirty="0">
                <a:latin typeface="Comic Sans MS" panose="030F0702030302020204" pitchFamily="66" charset="0"/>
              </a:rPr>
              <a:t>This is an iconic photograph that has been used across the world to highlight the celebrations on VE Day. </a:t>
            </a:r>
          </a:p>
          <a:p>
            <a:endParaRPr lang="en-US" sz="1400" dirty="0">
              <a:latin typeface="Comic Sans MS" panose="030F0702030302020204" pitchFamily="66" charset="0"/>
            </a:endParaRPr>
          </a:p>
          <a:p>
            <a:r>
              <a:rPr lang="en-US" sz="1400" dirty="0">
                <a:latin typeface="Comic Sans MS" panose="030F0702030302020204" pitchFamily="66" charset="0"/>
              </a:rPr>
              <a:t>Who were these women?</a:t>
            </a:r>
          </a:p>
          <a:p>
            <a:endParaRPr lang="en-US" sz="1400" dirty="0">
              <a:latin typeface="Comic Sans MS" panose="030F0702030302020204" pitchFamily="66" charset="0"/>
            </a:endParaRPr>
          </a:p>
          <a:p>
            <a:r>
              <a:rPr lang="en-US" sz="1400" dirty="0">
                <a:latin typeface="Comic Sans MS" panose="030F0702030302020204" pitchFamily="66" charset="0"/>
              </a:rPr>
              <a:t>Follow this link to read all about them.</a:t>
            </a:r>
          </a:p>
          <a:p>
            <a:endParaRPr lang="en-US" sz="1400" dirty="0">
              <a:latin typeface="Comic Sans MS" panose="030F0702030302020204" pitchFamily="66" charset="0"/>
            </a:endParaRPr>
          </a:p>
          <a:p>
            <a:r>
              <a:rPr lang="en-US" sz="1400" dirty="0">
                <a:latin typeface="Comic Sans MS" panose="030F0702030302020204" pitchFamily="66" charset="0"/>
              </a:rPr>
              <a:t>Produce a fact file to explain more about this image and the people in it.</a:t>
            </a:r>
          </a:p>
        </p:txBody>
      </p:sp>
      <p:sp>
        <p:nvSpPr>
          <p:cNvPr id="2" name="Rectangle 1">
            <a:extLst>
              <a:ext uri="{FF2B5EF4-FFF2-40B4-BE49-F238E27FC236}">
                <a16:creationId xmlns:a16="http://schemas.microsoft.com/office/drawing/2014/main" id="{DBA58BA5-8D04-40DA-9308-06E6E45900AC}"/>
              </a:ext>
            </a:extLst>
          </p:cNvPr>
          <p:cNvSpPr/>
          <p:nvPr/>
        </p:nvSpPr>
        <p:spPr>
          <a:xfrm>
            <a:off x="8712812" y="125736"/>
            <a:ext cx="3098887" cy="738664"/>
          </a:xfrm>
          <a:prstGeom prst="rect">
            <a:avLst/>
          </a:prstGeom>
        </p:spPr>
        <p:txBody>
          <a:bodyPr wrap="square">
            <a:spAutoFit/>
          </a:bodyPr>
          <a:lstStyle/>
          <a:p>
            <a:r>
              <a:rPr lang="en-GB" sz="1400" dirty="0">
                <a:hlinkClick r:id="rId3"/>
              </a:rPr>
              <a:t>https://www.iwm.org.uk/history/who-were-the-women-in-the-trafalgar-square-fountains-on-ve-day</a:t>
            </a:r>
            <a:endParaRPr lang="en-GB" sz="1400" dirty="0"/>
          </a:p>
        </p:txBody>
      </p:sp>
    </p:spTree>
    <p:extLst>
      <p:ext uri="{BB962C8B-B14F-4D97-AF65-F5344CB8AC3E}">
        <p14:creationId xmlns:p14="http://schemas.microsoft.com/office/powerpoint/2010/main" val="27936184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Winston Churchill</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p:txBody>
          <a:bodyPr>
            <a:normAutofit/>
          </a:bodyPr>
          <a:lstStyle/>
          <a:p>
            <a:r>
              <a:rPr lang="en-US" dirty="0">
                <a:latin typeface="Comic Sans MS" panose="030F0702030302020204" pitchFamily="66" charset="0"/>
              </a:rPr>
              <a:t>Winston Churchill was the man of the hour on VE Day. Britain’s Prime Minister had been a major driving force behind the Allies’ victory over Nazi Germany and, now that peace had come, the British people were keen to celebrate it with him.</a:t>
            </a:r>
          </a:p>
          <a:p>
            <a:r>
              <a:rPr lang="en-US" dirty="0">
                <a:latin typeface="Comic Sans MS" panose="030F0702030302020204" pitchFamily="66" charset="0"/>
              </a:rPr>
              <a:t>At 3pm on VE Day, Churchill made a national radio broadcast. In it, he announced the welcome news that the war had ended in Europe but he included a note of caution as he knew that the war was not over.</a:t>
            </a:r>
          </a:p>
          <a:p>
            <a:endParaRPr lang="en-GB"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3"/>
          <a:stretch>
            <a:fillRect/>
          </a:stretch>
        </p:blipFill>
        <p:spPr>
          <a:xfrm rot="20474664">
            <a:off x="102999" y="327990"/>
            <a:ext cx="2206152" cy="1005025"/>
          </a:xfrm>
          <a:prstGeom prst="rect">
            <a:avLst/>
          </a:prstGeom>
        </p:spPr>
      </p:pic>
    </p:spTree>
    <p:extLst>
      <p:ext uri="{BB962C8B-B14F-4D97-AF65-F5344CB8AC3E}">
        <p14:creationId xmlns:p14="http://schemas.microsoft.com/office/powerpoint/2010/main" val="677698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This was not the end…</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p:txBody>
          <a:bodyPr>
            <a:normAutofit/>
          </a:bodyPr>
          <a:lstStyle/>
          <a:p>
            <a:r>
              <a:rPr lang="en-US" sz="2000" dirty="0">
                <a:latin typeface="Comic Sans MS" panose="030F0702030302020204" pitchFamily="66" charset="0"/>
              </a:rPr>
              <a:t>VE Day was also a moment of great sadness and reflection, as millions of people had lost their lives or loved ones in the conflict.</a:t>
            </a:r>
          </a:p>
          <a:p>
            <a:r>
              <a:rPr lang="en-US" sz="2000" dirty="0">
                <a:latin typeface="Comic Sans MS" panose="030F0702030302020204" pitchFamily="66" charset="0"/>
              </a:rPr>
              <a:t>Many had to continue fighting in other battles and lots of people were being kept as prisoners of war abroad.</a:t>
            </a:r>
          </a:p>
          <a:p>
            <a:r>
              <a:rPr lang="en-US" sz="2000" dirty="0">
                <a:latin typeface="Comic Sans MS" panose="030F0702030302020204" pitchFamily="66" charset="0"/>
              </a:rPr>
              <a:t>Even though VE Day marked victory for Europe over Germany, it did not mark the end of World War Two.</a:t>
            </a:r>
          </a:p>
          <a:p>
            <a:r>
              <a:rPr lang="en-US" sz="2000" dirty="0">
                <a:latin typeface="Comic Sans MS" panose="030F0702030302020204" pitchFamily="66" charset="0"/>
              </a:rPr>
              <a:t>In his VE Day announcement, Winston Churchill said: "We may allow ourselves a brief period of rejoicing, but let us not forget for a moment the toil and efforts that lie ahead."</a:t>
            </a:r>
          </a:p>
          <a:p>
            <a:r>
              <a:rPr lang="en-US" sz="2000" dirty="0">
                <a:latin typeface="Comic Sans MS" panose="030F0702030302020204" pitchFamily="66" charset="0"/>
              </a:rPr>
              <a:t>Even after 8</a:t>
            </a:r>
            <a:r>
              <a:rPr lang="en-US" sz="2000" baseline="30000" dirty="0">
                <a:latin typeface="Comic Sans MS" panose="030F0702030302020204" pitchFamily="66" charset="0"/>
              </a:rPr>
              <a:t>th</a:t>
            </a:r>
            <a:r>
              <a:rPr lang="en-US" sz="2000" dirty="0">
                <a:latin typeface="Comic Sans MS" panose="030F0702030302020204" pitchFamily="66" charset="0"/>
              </a:rPr>
              <a:t> May, many soldiers, sailors and pilots were sent to the east to fight against the Japanese, who had not yet surrendered.</a:t>
            </a:r>
          </a:p>
          <a:p>
            <a:endParaRPr lang="en-US" sz="2000" dirty="0">
              <a:latin typeface="Comic Sans MS" panose="030F0702030302020204" pitchFamily="66" charset="0"/>
            </a:endParaRPr>
          </a:p>
          <a:p>
            <a:endParaRPr lang="en-US" sz="2000" dirty="0">
              <a:latin typeface="Comic Sans MS" panose="030F0702030302020204" pitchFamily="66" charset="0"/>
            </a:endParaRPr>
          </a:p>
          <a:p>
            <a:endParaRPr lang="en-US"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3"/>
          <a:stretch>
            <a:fillRect/>
          </a:stretch>
        </p:blipFill>
        <p:spPr>
          <a:xfrm rot="20474664">
            <a:off x="102999" y="327990"/>
            <a:ext cx="2206152" cy="1005025"/>
          </a:xfrm>
          <a:prstGeom prst="rect">
            <a:avLst/>
          </a:prstGeom>
        </p:spPr>
      </p:pic>
    </p:spTree>
    <p:extLst>
      <p:ext uri="{BB962C8B-B14F-4D97-AF65-F5344CB8AC3E}">
        <p14:creationId xmlns:p14="http://schemas.microsoft.com/office/powerpoint/2010/main" val="3279546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The Far East and the Pacific</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a:xfrm>
            <a:off x="838200" y="1661006"/>
            <a:ext cx="7567569" cy="4351338"/>
          </a:xfrm>
        </p:spPr>
        <p:txBody>
          <a:bodyPr>
            <a:normAutofit lnSpcReduction="10000"/>
          </a:bodyPr>
          <a:lstStyle/>
          <a:p>
            <a:r>
              <a:rPr lang="en-US" sz="2000" dirty="0">
                <a:latin typeface="Comic Sans MS" panose="030F0702030302020204" pitchFamily="66" charset="0"/>
              </a:rPr>
              <a:t>For members of the Allied forces who were still serving overseas on VE Day, the occasion was bittersweet. Although it meant victory in one theatre, the war was not yet over in the Far East and Pacific. </a:t>
            </a:r>
          </a:p>
          <a:p>
            <a:r>
              <a:rPr lang="en-US" sz="2000" dirty="0">
                <a:latin typeface="Comic Sans MS" panose="030F0702030302020204" pitchFamily="66" charset="0"/>
              </a:rPr>
              <a:t>The final months of the war in the Pacific saw heavy casualties on both sides, but ultimately ended in victory for the Allies. Japan’s leaders agreed to surrender on 14</a:t>
            </a:r>
            <a:r>
              <a:rPr lang="en-US" sz="2000" baseline="30000" dirty="0">
                <a:latin typeface="Comic Sans MS" panose="030F0702030302020204" pitchFamily="66" charset="0"/>
              </a:rPr>
              <a:t>th</a:t>
            </a:r>
            <a:r>
              <a:rPr lang="en-US" sz="2000" dirty="0">
                <a:latin typeface="Comic Sans MS" panose="030F0702030302020204" pitchFamily="66" charset="0"/>
              </a:rPr>
              <a:t> August and the act of surrender was signed on 2</a:t>
            </a:r>
            <a:r>
              <a:rPr lang="en-US" sz="2000" baseline="30000" dirty="0">
                <a:latin typeface="Comic Sans MS" panose="030F0702030302020204" pitchFamily="66" charset="0"/>
              </a:rPr>
              <a:t>nd</a:t>
            </a:r>
            <a:r>
              <a:rPr lang="en-US" sz="2000" dirty="0">
                <a:latin typeface="Comic Sans MS" panose="030F0702030302020204" pitchFamily="66" charset="0"/>
              </a:rPr>
              <a:t> September. </a:t>
            </a:r>
          </a:p>
          <a:p>
            <a:r>
              <a:rPr lang="en-US" sz="2000" dirty="0">
                <a:latin typeface="Comic Sans MS" panose="030F0702030302020204" pitchFamily="66" charset="0"/>
              </a:rPr>
              <a:t>For people in Britain, the end of the fighting didn’t mean an end to the impact of the war on their lives. Although many things slowly began to return to normal, it took time to rebuild the country and shortages were still felt: clothes rationing lasted until 1949 and food rationing remained in place until 1954. </a:t>
            </a:r>
            <a:endParaRPr lang="en-US" sz="1600" dirty="0">
              <a:latin typeface="Comic Sans MS" panose="030F0702030302020204" pitchFamily="66" charset="0"/>
            </a:endParaRPr>
          </a:p>
          <a:p>
            <a:endParaRPr lang="en-US" sz="1800" dirty="0">
              <a:latin typeface="Comic Sans MS" panose="030F0702030302020204" pitchFamily="66" charset="0"/>
            </a:endParaRPr>
          </a:p>
          <a:p>
            <a:endParaRPr lang="en-US"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3"/>
          <a:stretch>
            <a:fillRect/>
          </a:stretch>
        </p:blipFill>
        <p:spPr>
          <a:xfrm rot="20474664">
            <a:off x="102999" y="327990"/>
            <a:ext cx="2206152" cy="1005025"/>
          </a:xfrm>
          <a:prstGeom prst="rect">
            <a:avLst/>
          </a:prstGeom>
        </p:spPr>
      </p:pic>
      <p:pic>
        <p:nvPicPr>
          <p:cNvPr id="6146" name="Picture 2" descr="A 3-inch mortar crew in action as the 20th Division prepares to advance on Prome, 3 May 1945.">
            <a:extLst>
              <a:ext uri="{FF2B5EF4-FFF2-40B4-BE49-F238E27FC236}">
                <a16:creationId xmlns:a16="http://schemas.microsoft.com/office/drawing/2014/main" id="{7AF58EBE-E0D6-435B-9641-D71967979E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6910" y="2055814"/>
            <a:ext cx="2866442" cy="2827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071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2020: 75</a:t>
            </a:r>
            <a:r>
              <a:rPr lang="en-US" baseline="30000" dirty="0">
                <a:latin typeface="Comic Sans MS" panose="030F0702030302020204" pitchFamily="66" charset="0"/>
              </a:rPr>
              <a:t>th</a:t>
            </a:r>
            <a:r>
              <a:rPr lang="en-US" dirty="0">
                <a:latin typeface="Comic Sans MS" panose="030F0702030302020204" pitchFamily="66" charset="0"/>
              </a:rPr>
              <a:t> Anniversary</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a:xfrm>
            <a:off x="838200" y="1661006"/>
            <a:ext cx="10515600" cy="4351338"/>
          </a:xfrm>
        </p:spPr>
        <p:txBody>
          <a:bodyPr>
            <a:normAutofit/>
          </a:bodyPr>
          <a:lstStyle/>
          <a:p>
            <a:r>
              <a:rPr lang="en-US" sz="2400" dirty="0">
                <a:latin typeface="Comic Sans MS" panose="030F0702030302020204" pitchFamily="66" charset="0"/>
              </a:rPr>
              <a:t>Next Friday (8</a:t>
            </a:r>
            <a:r>
              <a:rPr lang="en-US" sz="2400" baseline="30000" dirty="0">
                <a:latin typeface="Comic Sans MS" panose="030F0702030302020204" pitchFamily="66" charset="0"/>
              </a:rPr>
              <a:t>th</a:t>
            </a:r>
            <a:r>
              <a:rPr lang="en-US" sz="2400" dirty="0">
                <a:latin typeface="Comic Sans MS" panose="030F0702030302020204" pitchFamily="66" charset="0"/>
              </a:rPr>
              <a:t> May) marks the 75</a:t>
            </a:r>
            <a:r>
              <a:rPr lang="en-US" sz="2400" baseline="30000" dirty="0">
                <a:latin typeface="Comic Sans MS" panose="030F0702030302020204" pitchFamily="66" charset="0"/>
              </a:rPr>
              <a:t>th</a:t>
            </a:r>
            <a:r>
              <a:rPr lang="en-US" sz="2400" dirty="0">
                <a:latin typeface="Comic Sans MS" panose="030F0702030302020204" pitchFamily="66" charset="0"/>
              </a:rPr>
              <a:t> anniversary of VE Day. </a:t>
            </a:r>
          </a:p>
          <a:p>
            <a:r>
              <a:rPr lang="en-US" sz="2400" dirty="0">
                <a:latin typeface="Comic Sans MS" panose="030F0702030302020204" pitchFamily="66" charset="0"/>
              </a:rPr>
              <a:t>Understandably, planned events across the country have been cancelled. However, a number of events have been </a:t>
            </a:r>
            <a:r>
              <a:rPr lang="en-US" sz="2400" dirty="0" err="1">
                <a:latin typeface="Comic Sans MS" panose="030F0702030302020204" pitchFamily="66" charset="0"/>
              </a:rPr>
              <a:t>organised</a:t>
            </a:r>
            <a:r>
              <a:rPr lang="en-US" sz="2400" dirty="0">
                <a:latin typeface="Comic Sans MS" panose="030F0702030302020204" pitchFamily="66" charset="0"/>
              </a:rPr>
              <a:t> to help us commemorate and celebrate within the confines of lockdown and social distancing, including:</a:t>
            </a:r>
          </a:p>
          <a:p>
            <a:r>
              <a:rPr lang="en-US" sz="2400" dirty="0">
                <a:latin typeface="Comic Sans MS" panose="030F0702030302020204" pitchFamily="66" charset="0"/>
              </a:rPr>
              <a:t>a </a:t>
            </a:r>
            <a:r>
              <a:rPr lang="en-US" sz="2400" b="1" dirty="0">
                <a:latin typeface="Comic Sans MS" panose="030F0702030302020204" pitchFamily="66" charset="0"/>
                <a:hlinkClick r:id="rId2"/>
              </a:rPr>
              <a:t>live VE Day 75 livestream</a:t>
            </a:r>
            <a:r>
              <a:rPr lang="en-US" sz="2400" dirty="0">
                <a:latin typeface="Comic Sans MS" panose="030F0702030302020204" pitchFamily="66" charset="0"/>
              </a:rPr>
              <a:t> at 11.15am;</a:t>
            </a:r>
          </a:p>
          <a:p>
            <a:r>
              <a:rPr lang="en-US" sz="2400" dirty="0">
                <a:latin typeface="Comic Sans MS" panose="030F0702030302020204" pitchFamily="66" charset="0"/>
              </a:rPr>
              <a:t>national moments of remembrance and thanksgiving, including a two minute silence;</a:t>
            </a:r>
          </a:p>
          <a:p>
            <a:r>
              <a:rPr lang="en-US" sz="2400" dirty="0">
                <a:latin typeface="Comic Sans MS" panose="030F0702030302020204" pitchFamily="66" charset="0"/>
              </a:rPr>
              <a:t>a </a:t>
            </a:r>
            <a:r>
              <a:rPr lang="en-US" sz="2400" b="1" dirty="0">
                <a:latin typeface="Comic Sans MS" panose="030F0702030302020204" pitchFamily="66" charset="0"/>
                <a:hlinkClick r:id="rId3"/>
              </a:rPr>
              <a:t>UK-wide singalong</a:t>
            </a:r>
            <a:r>
              <a:rPr lang="en-US" sz="2400" dirty="0">
                <a:latin typeface="Comic Sans MS" panose="030F0702030302020204" pitchFamily="66" charset="0"/>
              </a:rPr>
              <a:t> to Vera Lynn’s ‘We’ll Meet Again at 9pm; and</a:t>
            </a:r>
          </a:p>
          <a:p>
            <a:r>
              <a:rPr lang="en-US" sz="2400" dirty="0">
                <a:latin typeface="Comic Sans MS" panose="030F0702030302020204" pitchFamily="66" charset="0"/>
              </a:rPr>
              <a:t>an evening of memories and music from 8pm on BBC One.</a:t>
            </a:r>
          </a:p>
          <a:p>
            <a:endParaRPr lang="en-US" dirty="0">
              <a:latin typeface="Comic Sans MS" panose="030F0702030302020204" pitchFamily="66" charset="0"/>
            </a:endParaRPr>
          </a:p>
          <a:p>
            <a:endParaRPr lang="en-GB"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5"/>
          <a:stretch>
            <a:fillRect/>
          </a:stretch>
        </p:blipFill>
        <p:spPr>
          <a:xfrm rot="20474664">
            <a:off x="102999" y="327990"/>
            <a:ext cx="2206152" cy="1005025"/>
          </a:xfrm>
          <a:prstGeom prst="rect">
            <a:avLst/>
          </a:prstGeom>
        </p:spPr>
      </p:pic>
      <p:pic>
        <p:nvPicPr>
          <p:cNvPr id="7170" name="Picture 2" descr="Home - VE Day 75">
            <a:extLst>
              <a:ext uri="{FF2B5EF4-FFF2-40B4-BE49-F238E27FC236}">
                <a16:creationId xmlns:a16="http://schemas.microsoft.com/office/drawing/2014/main" id="{A15F4AA7-46F9-4A25-A643-89C66753559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87198" y="141295"/>
            <a:ext cx="1078299" cy="17732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est of England leaders urge people to stay at home, protect the ...">
            <a:extLst>
              <a:ext uri="{FF2B5EF4-FFF2-40B4-BE49-F238E27FC236}">
                <a16:creationId xmlns:a16="http://schemas.microsoft.com/office/drawing/2014/main" id="{219C6695-8522-4297-97D0-1E6687AE3F6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83068" y="141295"/>
            <a:ext cx="984866" cy="94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8586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VE Day 75</a:t>
            </a:r>
            <a:r>
              <a:rPr lang="en-US" baseline="30000" dirty="0">
                <a:latin typeface="Comic Sans MS" panose="030F0702030302020204" pitchFamily="66" charset="0"/>
              </a:rPr>
              <a:t>th</a:t>
            </a:r>
            <a:r>
              <a:rPr lang="en-US" dirty="0">
                <a:latin typeface="Comic Sans MS" panose="030F0702030302020204" pitchFamily="66" charset="0"/>
              </a:rPr>
              <a:t> Anniversary</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a:xfrm>
            <a:off x="852085" y="1526841"/>
            <a:ext cx="10515600" cy="4351338"/>
          </a:xfrm>
        </p:spPr>
        <p:txBody>
          <a:bodyPr>
            <a:normAutofit/>
          </a:bodyPr>
          <a:lstStyle/>
          <a:p>
            <a:pPr marL="0" indent="0">
              <a:buNone/>
            </a:pPr>
            <a:r>
              <a:rPr lang="en-US" sz="2400" b="1" dirty="0">
                <a:latin typeface="Comic Sans MS" panose="030F0702030302020204" pitchFamily="66" charset="0"/>
              </a:rPr>
              <a:t>TASK:</a:t>
            </a:r>
            <a:r>
              <a:rPr lang="en-US" sz="2400" dirty="0">
                <a:latin typeface="Comic Sans MS" panose="030F0702030302020204" pitchFamily="66" charset="0"/>
              </a:rPr>
              <a:t> Create a peace display or note of thanksgiving. </a:t>
            </a:r>
          </a:p>
          <a:p>
            <a:r>
              <a:rPr lang="en-US" sz="2400" dirty="0">
                <a:latin typeface="Comic Sans MS" panose="030F0702030302020204" pitchFamily="66" charset="0"/>
              </a:rPr>
              <a:t>Explain the reasons that you are thankful to past generations.</a:t>
            </a:r>
          </a:p>
          <a:p>
            <a:r>
              <a:rPr lang="en-US" sz="2400" dirty="0">
                <a:latin typeface="Comic Sans MS" panose="030F0702030302020204" pitchFamily="66" charset="0"/>
              </a:rPr>
              <a:t>Encourage people to be kind to each other.</a:t>
            </a:r>
          </a:p>
          <a:p>
            <a:r>
              <a:rPr lang="en-US" sz="2400" dirty="0">
                <a:latin typeface="Comic Sans MS" panose="030F0702030302020204" pitchFamily="66" charset="0"/>
              </a:rPr>
              <a:t>Learn the word ‘peace’ in as many languages as you can.</a:t>
            </a:r>
          </a:p>
          <a:p>
            <a:r>
              <a:rPr lang="en-US" sz="2400" dirty="0">
                <a:latin typeface="Comic Sans MS" panose="030F0702030302020204" pitchFamily="66" charset="0"/>
              </a:rPr>
              <a:t>Display your poser somewhere prominent so as many people as possible can see it.</a:t>
            </a:r>
          </a:p>
          <a:p>
            <a:r>
              <a:rPr lang="en-US" sz="2400" dirty="0">
                <a:latin typeface="Comic Sans MS" panose="030F0702030302020204" pitchFamily="66" charset="0"/>
              </a:rPr>
              <a:t>Be really creative! I want these posters to be eye catching and </a:t>
            </a:r>
            <a:r>
              <a:rPr lang="en-US" sz="2400" dirty="0" err="1">
                <a:latin typeface="Comic Sans MS" panose="030F0702030302020204" pitchFamily="66" charset="0"/>
              </a:rPr>
              <a:t>colourful</a:t>
            </a:r>
            <a:r>
              <a:rPr lang="en-US" sz="2400" dirty="0">
                <a:latin typeface="Comic Sans MS" panose="030F0702030302020204" pitchFamily="66" charset="0"/>
              </a:rPr>
              <a:t>. </a:t>
            </a:r>
          </a:p>
          <a:p>
            <a:pPr marL="0" indent="0" algn="ctr">
              <a:buNone/>
            </a:pPr>
            <a:r>
              <a:rPr lang="en-US" sz="2400" i="1" dirty="0">
                <a:latin typeface="Comic Sans MS" panose="030F0702030302020204" pitchFamily="66" charset="0"/>
              </a:rPr>
              <a:t>Don’t forget to send me examples and photos of your posters.</a:t>
            </a:r>
          </a:p>
          <a:p>
            <a:pPr marL="0" indent="0">
              <a:buNone/>
            </a:pPr>
            <a:endParaRPr lang="en-US" sz="2400" dirty="0">
              <a:latin typeface="Comic Sans MS" panose="030F0702030302020204" pitchFamily="66" charset="0"/>
            </a:endParaRPr>
          </a:p>
          <a:p>
            <a:pPr marL="0" indent="0">
              <a:buNone/>
            </a:pPr>
            <a:endParaRPr lang="en-US" dirty="0">
              <a:latin typeface="Comic Sans MS" panose="030F0702030302020204" pitchFamily="66" charset="0"/>
            </a:endParaRPr>
          </a:p>
          <a:p>
            <a:endParaRPr lang="en-GB"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3"/>
          <a:stretch>
            <a:fillRect/>
          </a:stretch>
        </p:blipFill>
        <p:spPr>
          <a:xfrm rot="20474664">
            <a:off x="102999" y="327990"/>
            <a:ext cx="2206152" cy="1005025"/>
          </a:xfrm>
          <a:prstGeom prst="rect">
            <a:avLst/>
          </a:prstGeom>
        </p:spPr>
      </p:pic>
      <p:pic>
        <p:nvPicPr>
          <p:cNvPr id="7" name="Picture 2" descr="Home - VE Day 75">
            <a:extLst>
              <a:ext uri="{FF2B5EF4-FFF2-40B4-BE49-F238E27FC236}">
                <a16:creationId xmlns:a16="http://schemas.microsoft.com/office/drawing/2014/main" id="{3BC7CCEF-4CAA-4C17-AECF-739371903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7198" y="141295"/>
            <a:ext cx="1078299" cy="17732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est of England leaders urge people to stay at home, protect the ...">
            <a:extLst>
              <a:ext uri="{FF2B5EF4-FFF2-40B4-BE49-F238E27FC236}">
                <a16:creationId xmlns:a16="http://schemas.microsoft.com/office/drawing/2014/main" id="{3245D358-62B3-4576-BC53-B246301D85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3068" y="141295"/>
            <a:ext cx="984866" cy="94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704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VE Day 75</a:t>
            </a:r>
            <a:r>
              <a:rPr lang="en-US" baseline="30000" dirty="0">
                <a:latin typeface="Comic Sans MS" panose="030F0702030302020204" pitchFamily="66" charset="0"/>
              </a:rPr>
              <a:t>th</a:t>
            </a:r>
            <a:r>
              <a:rPr lang="en-US" dirty="0">
                <a:latin typeface="Comic Sans MS" panose="030F0702030302020204" pitchFamily="66" charset="0"/>
              </a:rPr>
              <a:t> Anniversary</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a:xfrm>
            <a:off x="838200" y="1825625"/>
            <a:ext cx="8007220" cy="4351338"/>
          </a:xfrm>
        </p:spPr>
        <p:txBody>
          <a:bodyPr>
            <a:normAutofit/>
          </a:bodyPr>
          <a:lstStyle/>
          <a:p>
            <a:r>
              <a:rPr lang="en-US" sz="1600" dirty="0">
                <a:latin typeface="Comic Sans MS" panose="030F0702030302020204" pitchFamily="66" charset="0"/>
              </a:rPr>
              <a:t>We may be experiencing lockdown and social distancing but that does not mean that you and you family cannot celebrate as a household. For example, I (</a:t>
            </a:r>
            <a:r>
              <a:rPr lang="en-US" sz="1600" dirty="0" err="1">
                <a:latin typeface="Comic Sans MS" panose="030F0702030302020204" pitchFamily="66" charset="0"/>
              </a:rPr>
              <a:t>Mrs</a:t>
            </a:r>
            <a:r>
              <a:rPr lang="en-US" sz="1600" dirty="0">
                <a:latin typeface="Comic Sans MS" panose="030F0702030302020204" pitchFamily="66" charset="0"/>
              </a:rPr>
              <a:t> Evans) am planning a stay at home VE Day party for my lockdown household. </a:t>
            </a:r>
          </a:p>
          <a:p>
            <a:r>
              <a:rPr lang="en-US" sz="1600" dirty="0">
                <a:latin typeface="Comic Sans MS" panose="030F0702030302020204" pitchFamily="66" charset="0"/>
              </a:rPr>
              <a:t>Make some bunting and British flags, dress up in 1940s style clothing, bake some cakes and treats using rations and throw your own mini-VE Day party at home.</a:t>
            </a:r>
          </a:p>
          <a:p>
            <a:r>
              <a:rPr lang="en-US" sz="1600" dirty="0">
                <a:latin typeface="Comic Sans MS" panose="030F0702030302020204" pitchFamily="66" charset="0"/>
              </a:rPr>
              <a:t>Upload your plans and photos to Google Classroom so I can see the amazing things you are doing! I want to Tweet your plans and posters throughout the week so upload pieces as soon as they are complete please. I will then Tweet photos of your parties on Friday and over the weekend. Let me know if you don’t want me to Tweet your work/photos. I won’t include names. </a:t>
            </a:r>
            <a:r>
              <a:rPr lang="en-US" sz="1600" dirty="0">
                <a:latin typeface="Comic Sans MS" panose="030F0702030302020204" pitchFamily="66" charset="0"/>
                <a:sym typeface="Wingdings" panose="05000000000000000000" pitchFamily="2" charset="2"/>
              </a:rPr>
              <a:t></a:t>
            </a:r>
            <a:endParaRPr lang="en-US" sz="1600" dirty="0">
              <a:latin typeface="Comic Sans MS" panose="030F0702030302020204" pitchFamily="66" charset="0"/>
            </a:endParaRPr>
          </a:p>
          <a:p>
            <a:r>
              <a:rPr lang="en-US" sz="1600" dirty="0">
                <a:latin typeface="Comic Sans MS" panose="030F0702030302020204" pitchFamily="66" charset="0"/>
              </a:rPr>
              <a:t>If you don’t want to throw a party for your household that’s ok but still think about how you could throw a party and upload your plans to Google Classroom. </a:t>
            </a:r>
            <a:endParaRPr lang="en-GB" sz="1800"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3"/>
          <a:stretch>
            <a:fillRect/>
          </a:stretch>
        </p:blipFill>
        <p:spPr>
          <a:xfrm rot="20474664">
            <a:off x="102999" y="327990"/>
            <a:ext cx="2206152" cy="1005025"/>
          </a:xfrm>
          <a:prstGeom prst="rect">
            <a:avLst/>
          </a:prstGeom>
        </p:spPr>
      </p:pic>
      <p:pic>
        <p:nvPicPr>
          <p:cNvPr id="7" name="Content Placeholder 9" descr="Street party, Brookfield Avenue, Crosby, VE Day 1945">
            <a:extLst>
              <a:ext uri="{FF2B5EF4-FFF2-40B4-BE49-F238E27FC236}">
                <a16:creationId xmlns:a16="http://schemas.microsoft.com/office/drawing/2014/main" id="{3766895C-40D5-4652-80B1-B5E5AC5D4C01}"/>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9007693" y="2138346"/>
            <a:ext cx="2957804" cy="2509935"/>
          </a:xfrm>
          <a:prstGeom prst="rect">
            <a:avLst/>
          </a:prstGeom>
          <a:noFill/>
          <a:ln>
            <a:noFill/>
          </a:ln>
        </p:spPr>
      </p:pic>
      <p:pic>
        <p:nvPicPr>
          <p:cNvPr id="8" name="Picture 2" descr="Home - VE Day 75">
            <a:extLst>
              <a:ext uri="{FF2B5EF4-FFF2-40B4-BE49-F238E27FC236}">
                <a16:creationId xmlns:a16="http://schemas.microsoft.com/office/drawing/2014/main" id="{16861E03-E1F1-4DA5-96C5-180CFAD3BD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87198" y="141295"/>
            <a:ext cx="1078299" cy="17732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est of England leaders urge people to stay at home, protect the ...">
            <a:extLst>
              <a:ext uri="{FF2B5EF4-FFF2-40B4-BE49-F238E27FC236}">
                <a16:creationId xmlns:a16="http://schemas.microsoft.com/office/drawing/2014/main" id="{C9E695E6-0203-4510-B9F1-6E3EF47B27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3068" y="141295"/>
            <a:ext cx="984866" cy="94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77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VE Day 75</a:t>
            </a:r>
            <a:r>
              <a:rPr lang="en-US" baseline="30000" dirty="0">
                <a:latin typeface="Comic Sans MS" panose="030F0702030302020204" pitchFamily="66" charset="0"/>
              </a:rPr>
              <a:t>th</a:t>
            </a:r>
            <a:r>
              <a:rPr lang="en-US" dirty="0">
                <a:latin typeface="Comic Sans MS" panose="030F0702030302020204" pitchFamily="66" charset="0"/>
              </a:rPr>
              <a:t> Anniversary</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a:xfrm>
            <a:off x="852085" y="1526841"/>
            <a:ext cx="10515600" cy="4351338"/>
          </a:xfrm>
        </p:spPr>
        <p:txBody>
          <a:bodyPr>
            <a:normAutofit lnSpcReduction="10000"/>
          </a:bodyPr>
          <a:lstStyle/>
          <a:p>
            <a:pPr marL="0" indent="0">
              <a:buNone/>
            </a:pPr>
            <a:r>
              <a:rPr lang="en-US" sz="1600" dirty="0">
                <a:latin typeface="Comic Sans MS" panose="030F0702030302020204" pitchFamily="66" charset="0"/>
              </a:rPr>
              <a:t>The aim of this project is to help you learn about the events of VE Day in 1945 and plan your own stay at home VE Day party. </a:t>
            </a:r>
          </a:p>
          <a:p>
            <a:pPr marL="0" indent="0">
              <a:buNone/>
            </a:pPr>
            <a:endParaRPr lang="en-US" sz="1600" i="1" dirty="0">
              <a:latin typeface="Comic Sans MS" panose="030F0702030302020204" pitchFamily="66" charset="0"/>
            </a:endParaRPr>
          </a:p>
          <a:p>
            <a:pPr marL="0" indent="0">
              <a:buNone/>
            </a:pPr>
            <a:r>
              <a:rPr lang="en-US" sz="1600" dirty="0">
                <a:latin typeface="Comic Sans MS" panose="030F0702030302020204" pitchFamily="66" charset="0"/>
              </a:rPr>
              <a:t>For the next week, the only History work you need to complete is this project.</a:t>
            </a:r>
          </a:p>
          <a:p>
            <a:pPr marL="0" indent="0">
              <a:buNone/>
            </a:pPr>
            <a:endParaRPr lang="en-US" sz="1600" dirty="0">
              <a:latin typeface="Comic Sans MS" panose="030F0702030302020204" pitchFamily="66" charset="0"/>
            </a:endParaRPr>
          </a:p>
          <a:p>
            <a:pPr marL="0" indent="0">
              <a:buNone/>
            </a:pPr>
            <a:r>
              <a:rPr lang="en-US" sz="1600" dirty="0">
                <a:latin typeface="Comic Sans MS" panose="030F0702030302020204" pitchFamily="66" charset="0"/>
              </a:rPr>
              <a:t>There are lots of activities so make sure you upload each activity as soon as it is done rather than waiting until you have done it all. That way I can see what you’re getting up to throughout the week. </a:t>
            </a:r>
            <a:r>
              <a:rPr lang="en-US" sz="1600" dirty="0">
                <a:latin typeface="Comic Sans MS" panose="030F0702030302020204" pitchFamily="66" charset="0"/>
                <a:sym typeface="Wingdings" panose="05000000000000000000" pitchFamily="2" charset="2"/>
              </a:rPr>
              <a:t></a:t>
            </a:r>
            <a:endParaRPr lang="en-US" sz="1600" dirty="0">
              <a:latin typeface="Comic Sans MS" panose="030F0702030302020204" pitchFamily="66" charset="0"/>
            </a:endParaRPr>
          </a:p>
          <a:p>
            <a:pPr marL="0" indent="0">
              <a:buNone/>
            </a:pPr>
            <a:endParaRPr lang="en-US" sz="1600" dirty="0">
              <a:latin typeface="Comic Sans MS" panose="030F0702030302020204" pitchFamily="66" charset="0"/>
            </a:endParaRPr>
          </a:p>
          <a:p>
            <a:pPr marL="0" indent="0">
              <a:buNone/>
            </a:pPr>
            <a:r>
              <a:rPr lang="en-US" sz="1600" dirty="0">
                <a:latin typeface="Comic Sans MS" panose="030F0702030302020204" pitchFamily="66" charset="0"/>
              </a:rPr>
              <a:t>Read through the whole PowerPoint first so you can see what will be required of you. </a:t>
            </a:r>
          </a:p>
          <a:p>
            <a:pPr marL="0" indent="0">
              <a:buNone/>
            </a:pPr>
            <a:endParaRPr lang="en-US" sz="1600" dirty="0">
              <a:latin typeface="Comic Sans MS" panose="030F0702030302020204" pitchFamily="66" charset="0"/>
            </a:endParaRPr>
          </a:p>
          <a:p>
            <a:pPr marL="0" indent="0">
              <a:buNone/>
            </a:pPr>
            <a:r>
              <a:rPr lang="en-US" sz="1600" dirty="0">
                <a:latin typeface="Comic Sans MS" panose="030F0702030302020204" pitchFamily="66" charset="0"/>
              </a:rPr>
              <a:t>There are worksheets that you can use but they are not compulsory, you can choose to do these activities on a separate document if you prefer. They are just there as a guide to help you. </a:t>
            </a:r>
          </a:p>
          <a:p>
            <a:pPr marL="0" indent="0">
              <a:buNone/>
            </a:pPr>
            <a:endParaRPr lang="en-US" sz="1600" dirty="0">
              <a:latin typeface="Comic Sans MS" panose="030F0702030302020204" pitchFamily="66" charset="0"/>
            </a:endParaRPr>
          </a:p>
          <a:p>
            <a:pPr marL="0" indent="0">
              <a:buNone/>
            </a:pPr>
            <a:r>
              <a:rPr lang="en-US" sz="1600" dirty="0">
                <a:latin typeface="Comic Sans MS" panose="030F0702030302020204" pitchFamily="66" charset="0"/>
              </a:rPr>
              <a:t>Have fun!</a:t>
            </a:r>
          </a:p>
          <a:p>
            <a:pPr marL="0" indent="0">
              <a:buNone/>
            </a:pPr>
            <a:endParaRPr lang="en-US" sz="1800" dirty="0">
              <a:latin typeface="Comic Sans MS" panose="030F0702030302020204" pitchFamily="66" charset="0"/>
            </a:endParaRPr>
          </a:p>
          <a:p>
            <a:pPr marL="0" indent="0">
              <a:buNone/>
            </a:pPr>
            <a:endParaRPr lang="en-US" sz="2000" dirty="0">
              <a:latin typeface="Comic Sans MS" panose="030F0702030302020204" pitchFamily="66" charset="0"/>
            </a:endParaRPr>
          </a:p>
          <a:p>
            <a:endParaRPr lang="en-GB"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3"/>
          <a:stretch>
            <a:fillRect/>
          </a:stretch>
        </p:blipFill>
        <p:spPr>
          <a:xfrm rot="20474664">
            <a:off x="102999" y="327990"/>
            <a:ext cx="2206152" cy="1005025"/>
          </a:xfrm>
          <a:prstGeom prst="rect">
            <a:avLst/>
          </a:prstGeom>
        </p:spPr>
      </p:pic>
      <p:pic>
        <p:nvPicPr>
          <p:cNvPr id="7" name="Picture 2" descr="Home - VE Day 75">
            <a:extLst>
              <a:ext uri="{FF2B5EF4-FFF2-40B4-BE49-F238E27FC236}">
                <a16:creationId xmlns:a16="http://schemas.microsoft.com/office/drawing/2014/main" id="{3BC7CCEF-4CAA-4C17-AECF-739371903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7198" y="141295"/>
            <a:ext cx="1078299" cy="17732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est of England leaders urge people to stay at home, protect the ...">
            <a:extLst>
              <a:ext uri="{FF2B5EF4-FFF2-40B4-BE49-F238E27FC236}">
                <a16:creationId xmlns:a16="http://schemas.microsoft.com/office/drawing/2014/main" id="{3245D358-62B3-4576-BC53-B246301D85E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3068" y="141295"/>
            <a:ext cx="984866" cy="94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8104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VE Day 75</a:t>
            </a:r>
            <a:r>
              <a:rPr lang="en-US" baseline="30000" dirty="0">
                <a:latin typeface="Comic Sans MS" panose="030F0702030302020204" pitchFamily="66" charset="0"/>
              </a:rPr>
              <a:t>th</a:t>
            </a:r>
            <a:r>
              <a:rPr lang="en-US" dirty="0">
                <a:latin typeface="Comic Sans MS" panose="030F0702030302020204" pitchFamily="66" charset="0"/>
              </a:rPr>
              <a:t> Anniversary</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a:xfrm>
            <a:off x="838200" y="1825625"/>
            <a:ext cx="7186127" cy="4351338"/>
          </a:xfrm>
        </p:spPr>
        <p:txBody>
          <a:bodyPr>
            <a:normAutofit/>
          </a:bodyPr>
          <a:lstStyle/>
          <a:p>
            <a:pPr marL="0" indent="0">
              <a:buNone/>
            </a:pPr>
            <a:r>
              <a:rPr lang="en-US" sz="2000" dirty="0">
                <a:latin typeface="Comic Sans MS" panose="030F0702030302020204" pitchFamily="66" charset="0"/>
              </a:rPr>
              <a:t>How will you decorate?</a:t>
            </a:r>
          </a:p>
          <a:p>
            <a:r>
              <a:rPr lang="en-US" sz="2000" dirty="0">
                <a:latin typeface="Comic Sans MS" panose="030F0702030302020204" pitchFamily="66" charset="0"/>
              </a:rPr>
              <a:t>Print out or draw your own British flags and flags of the Allies and hang them from the trees or across the fence in your garden (or inside if it rains!)</a:t>
            </a:r>
          </a:p>
          <a:p>
            <a:r>
              <a:rPr lang="en-US" sz="2000" dirty="0">
                <a:latin typeface="Comic Sans MS" panose="030F0702030302020204" pitchFamily="66" charset="0"/>
              </a:rPr>
              <a:t>Find some red, blue or white table clothes (or even bed sheets) to cover your table.</a:t>
            </a:r>
          </a:p>
          <a:p>
            <a:r>
              <a:rPr lang="en-US" sz="2000" dirty="0">
                <a:latin typeface="Comic Sans MS" panose="030F0702030302020204" pitchFamily="66" charset="0"/>
              </a:rPr>
              <a:t>Route around in the cupboards to find some ‘old fashioned’ cups &amp; saucers, plates and cake stands.</a:t>
            </a:r>
          </a:p>
          <a:p>
            <a:r>
              <a:rPr lang="en-US" sz="2000" dirty="0">
                <a:latin typeface="Comic Sans MS" panose="030F0702030302020204" pitchFamily="66" charset="0"/>
              </a:rPr>
              <a:t>Make propaganda posters and newspaper front pages and put them up on the walls. You could even tea stain them for an authentic look!</a:t>
            </a: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3"/>
          <a:stretch>
            <a:fillRect/>
          </a:stretch>
        </p:blipFill>
        <p:spPr>
          <a:xfrm rot="20474664">
            <a:off x="102999" y="327990"/>
            <a:ext cx="2206152" cy="1005025"/>
          </a:xfrm>
          <a:prstGeom prst="rect">
            <a:avLst/>
          </a:prstGeom>
        </p:spPr>
      </p:pic>
      <p:pic>
        <p:nvPicPr>
          <p:cNvPr id="7" name="Picture 2" descr="Home - VE Day 75">
            <a:extLst>
              <a:ext uri="{FF2B5EF4-FFF2-40B4-BE49-F238E27FC236}">
                <a16:creationId xmlns:a16="http://schemas.microsoft.com/office/drawing/2014/main" id="{3BC7CCEF-4CAA-4C17-AECF-739371903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7198" y="141295"/>
            <a:ext cx="1078299" cy="17732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www.wentworthpuzzles.com/assets/+size:440:320:clip/+v:6b6591/product/452208.jpg">
            <a:extLst>
              <a:ext uri="{FF2B5EF4-FFF2-40B4-BE49-F238E27FC236}">
                <a16:creationId xmlns:a16="http://schemas.microsoft.com/office/drawing/2014/main" id="{46D07EFA-9A7E-4BA3-B58A-353468F1BBE3}"/>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8070265" y="3540837"/>
            <a:ext cx="2816933" cy="2113514"/>
          </a:xfrm>
          <a:prstGeom prst="rect">
            <a:avLst/>
          </a:prstGeom>
          <a:noFill/>
          <a:ln>
            <a:noFill/>
          </a:ln>
        </p:spPr>
      </p:pic>
      <p:pic>
        <p:nvPicPr>
          <p:cNvPr id="9" name="Picture 2" descr="West of England leaders urge people to stay at home, protect the ...">
            <a:extLst>
              <a:ext uri="{FF2B5EF4-FFF2-40B4-BE49-F238E27FC236}">
                <a16:creationId xmlns:a16="http://schemas.microsoft.com/office/drawing/2014/main" id="{3D26F187-7897-4B5E-8801-5EF267F292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3068" y="141295"/>
            <a:ext cx="984866" cy="9454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E Day Celebrations!">
            <a:extLst>
              <a:ext uri="{FF2B5EF4-FFF2-40B4-BE49-F238E27FC236}">
                <a16:creationId xmlns:a16="http://schemas.microsoft.com/office/drawing/2014/main" id="{E867A3E5-A144-4553-B773-7EAC8A0C2CB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466576">
            <a:off x="10563208" y="2655206"/>
            <a:ext cx="1390717" cy="1771261"/>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2BB7FC92-148D-4DAE-9AF9-DEC1B45F2E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21409973">
            <a:off x="8270762" y="1574073"/>
            <a:ext cx="1183532" cy="176671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6 Mismatched teacups and saucers Vintage teacups and saucers | Etsy">
            <a:extLst>
              <a:ext uri="{FF2B5EF4-FFF2-40B4-BE49-F238E27FC236}">
                <a16:creationId xmlns:a16="http://schemas.microsoft.com/office/drawing/2014/main" id="{DF2B299D-827F-493D-B000-5DFC178472B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71291" y="1768251"/>
            <a:ext cx="1073744" cy="715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324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2"/>
          <a:stretch>
            <a:fillRect/>
          </a:stretch>
        </p:blipFill>
        <p:spPr>
          <a:xfrm rot="20474664">
            <a:off x="102999" y="327990"/>
            <a:ext cx="2206152" cy="1005025"/>
          </a:xfrm>
          <a:prstGeom prst="rect">
            <a:avLst/>
          </a:prstGeom>
        </p:spPr>
      </p:pic>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VE Day 75</a:t>
            </a:r>
            <a:r>
              <a:rPr lang="en-US" baseline="30000" dirty="0">
                <a:latin typeface="Comic Sans MS" panose="030F0702030302020204" pitchFamily="66" charset="0"/>
              </a:rPr>
              <a:t>th</a:t>
            </a:r>
            <a:r>
              <a:rPr lang="en-US" dirty="0">
                <a:latin typeface="Comic Sans MS" panose="030F0702030302020204" pitchFamily="66" charset="0"/>
              </a:rPr>
              <a:t> Anniversary</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a:xfrm>
            <a:off x="226504" y="1467169"/>
            <a:ext cx="7657864" cy="4351338"/>
          </a:xfrm>
        </p:spPr>
        <p:txBody>
          <a:bodyPr>
            <a:normAutofit/>
          </a:bodyPr>
          <a:lstStyle/>
          <a:p>
            <a:pPr marL="0" indent="0">
              <a:buNone/>
            </a:pPr>
            <a:r>
              <a:rPr lang="en-US" sz="1600" dirty="0">
                <a:latin typeface="Comic Sans MS" panose="030F0702030302020204" pitchFamily="66" charset="0"/>
              </a:rPr>
              <a:t>What will you wear?</a:t>
            </a:r>
          </a:p>
          <a:p>
            <a:r>
              <a:rPr lang="en-US" sz="1600" dirty="0">
                <a:latin typeface="Comic Sans MS" panose="030F0702030302020204" pitchFamily="66" charset="0"/>
              </a:rPr>
              <a:t>Have a look through the wardrobes and see what homemade fancy dress outfits you can create.</a:t>
            </a:r>
          </a:p>
          <a:p>
            <a:r>
              <a:rPr lang="en-US" sz="1600" dirty="0">
                <a:latin typeface="Comic Sans MS" panose="030F0702030302020204" pitchFamily="66" charset="0"/>
              </a:rPr>
              <a:t>Get the whole family involved with a character for everyone. Evacuated children who have returned home, women who worked in the factories or on the land, ARP wardens, Home Guard soldiers and general fashion from the 1940s!</a:t>
            </a:r>
          </a:p>
          <a:p>
            <a:r>
              <a:rPr lang="en-US" sz="1600" dirty="0">
                <a:latin typeface="Comic Sans MS" panose="030F0702030302020204" pitchFamily="66" charset="0"/>
              </a:rPr>
              <a:t>If you don’t want to dress up, everyone could wear red, white and blue.</a:t>
            </a:r>
          </a:p>
          <a:p>
            <a:endParaRPr lang="en-US" dirty="0">
              <a:latin typeface="Comic Sans MS" panose="030F0702030302020204" pitchFamily="66" charset="0"/>
            </a:endParaRPr>
          </a:p>
          <a:p>
            <a:endParaRPr lang="en-GB"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ome - VE Day 75">
            <a:extLst>
              <a:ext uri="{FF2B5EF4-FFF2-40B4-BE49-F238E27FC236}">
                <a16:creationId xmlns:a16="http://schemas.microsoft.com/office/drawing/2014/main" id="{3BC7CCEF-4CAA-4C17-AECF-739371903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7198" y="141295"/>
            <a:ext cx="1078299" cy="177322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West of England leaders urge people to stay at home, protect the ...">
            <a:extLst>
              <a:ext uri="{FF2B5EF4-FFF2-40B4-BE49-F238E27FC236}">
                <a16:creationId xmlns:a16="http://schemas.microsoft.com/office/drawing/2014/main" id="{636DC9A9-D5D5-4D07-B150-B7AEFA25E5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3068" y="141295"/>
            <a:ext cx="984866" cy="945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vacuation in the Second World War">
            <a:extLst>
              <a:ext uri="{FF2B5EF4-FFF2-40B4-BE49-F238E27FC236}">
                <a16:creationId xmlns:a16="http://schemas.microsoft.com/office/drawing/2014/main" id="{141B5635-5F68-4A5C-9F28-16597B9CFF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223" y="4002880"/>
            <a:ext cx="2336871" cy="162178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My Home 1947 1940s UK cooking jelly desserts housewives housewife ...">
            <a:extLst>
              <a:ext uri="{FF2B5EF4-FFF2-40B4-BE49-F238E27FC236}">
                <a16:creationId xmlns:a16="http://schemas.microsoft.com/office/drawing/2014/main" id="{08A267BF-35FC-4385-B6F1-70E17543499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17484" y="3869956"/>
            <a:ext cx="1355952" cy="188763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16 Beautiful Color Palettes Inspired By Retro Fashion | 1940s ...">
            <a:extLst>
              <a:ext uri="{FF2B5EF4-FFF2-40B4-BE49-F238E27FC236}">
                <a16:creationId xmlns:a16="http://schemas.microsoft.com/office/drawing/2014/main" id="{CC92B1F6-0546-45BA-BFA8-05E8B47B7D1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3018" y="3869956"/>
            <a:ext cx="1714233" cy="2098221"/>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ome Guard (United Kingdom) - Wikipedia">
            <a:extLst>
              <a:ext uri="{FF2B5EF4-FFF2-40B4-BE49-F238E27FC236}">
                <a16:creationId xmlns:a16="http://schemas.microsoft.com/office/drawing/2014/main" id="{BF87C65D-050A-42BA-893A-403731B48F4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14449" y="3895725"/>
            <a:ext cx="2451047" cy="1758626"/>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Air Raid Wardens Wanted | Imperial War Museums">
            <a:extLst>
              <a:ext uri="{FF2B5EF4-FFF2-40B4-BE49-F238E27FC236}">
                <a16:creationId xmlns:a16="http://schemas.microsoft.com/office/drawing/2014/main" id="{629EC2A7-DC33-49D4-B004-0CB05F5D715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41813" y="3732996"/>
            <a:ext cx="1392500" cy="209822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BBC One - Land Girls, Series 1">
            <a:extLst>
              <a:ext uri="{FF2B5EF4-FFF2-40B4-BE49-F238E27FC236}">
                <a16:creationId xmlns:a16="http://schemas.microsoft.com/office/drawing/2014/main" id="{04F21C3F-9533-467E-8D52-B9DA196A1E2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362175" y="1986488"/>
            <a:ext cx="2646391" cy="14885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0352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VE Day 75</a:t>
            </a:r>
            <a:r>
              <a:rPr lang="en-US" baseline="30000" dirty="0">
                <a:latin typeface="Comic Sans MS" panose="030F0702030302020204" pitchFamily="66" charset="0"/>
              </a:rPr>
              <a:t>th</a:t>
            </a:r>
            <a:r>
              <a:rPr lang="en-US" dirty="0">
                <a:latin typeface="Comic Sans MS" panose="030F0702030302020204" pitchFamily="66" charset="0"/>
              </a:rPr>
              <a:t> Anniversary</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a:xfrm>
            <a:off x="838200" y="1825625"/>
            <a:ext cx="5411598" cy="4351338"/>
          </a:xfrm>
        </p:spPr>
        <p:txBody>
          <a:bodyPr>
            <a:normAutofit/>
          </a:bodyPr>
          <a:lstStyle/>
          <a:p>
            <a:pPr marL="0" indent="0">
              <a:buNone/>
            </a:pPr>
            <a:r>
              <a:rPr lang="en-US" sz="2000" dirty="0">
                <a:latin typeface="Comic Sans MS" panose="030F0702030302020204" pitchFamily="66" charset="0"/>
              </a:rPr>
              <a:t>What will you eat?</a:t>
            </a:r>
          </a:p>
          <a:p>
            <a:r>
              <a:rPr lang="en-US" sz="2000" dirty="0">
                <a:latin typeface="Comic Sans MS" panose="030F0702030302020204" pitchFamily="66" charset="0"/>
              </a:rPr>
              <a:t>Although Winston Churchill had made sure there was going to be enough beer for the celebrations, the food that was served at street parties would have been dictated by rationing. </a:t>
            </a:r>
          </a:p>
          <a:p>
            <a:r>
              <a:rPr lang="en-US" sz="2000" dirty="0">
                <a:latin typeface="Comic Sans MS" panose="030F0702030302020204" pitchFamily="66" charset="0"/>
              </a:rPr>
              <a:t>Plan a menu based on the food that would have been available. Take photos of the food you make and attach them to the menu (this will be a great keepsake for your time capsule).</a:t>
            </a:r>
          </a:p>
          <a:p>
            <a:r>
              <a:rPr lang="en-US" sz="2000" dirty="0">
                <a:latin typeface="Comic Sans MS" panose="030F0702030302020204" pitchFamily="66" charset="0"/>
              </a:rPr>
              <a:t>Have a go at making a cake using rations.</a:t>
            </a:r>
          </a:p>
          <a:p>
            <a:endParaRPr lang="en-GB"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3"/>
          <a:stretch>
            <a:fillRect/>
          </a:stretch>
        </p:blipFill>
        <p:spPr>
          <a:xfrm rot="20474664">
            <a:off x="102999" y="327990"/>
            <a:ext cx="2206152" cy="1005025"/>
          </a:xfrm>
          <a:prstGeom prst="rect">
            <a:avLst/>
          </a:prstGeom>
        </p:spPr>
      </p:pic>
      <p:pic>
        <p:nvPicPr>
          <p:cNvPr id="7" name="Picture 2" descr="Home - VE Day 75">
            <a:extLst>
              <a:ext uri="{FF2B5EF4-FFF2-40B4-BE49-F238E27FC236}">
                <a16:creationId xmlns:a16="http://schemas.microsoft.com/office/drawing/2014/main" id="{3BC7CCEF-4CAA-4C17-AECF-739371903B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7198" y="141295"/>
            <a:ext cx="1078299" cy="177322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ow cheaply could a person live on WW2 food rationing? – The ...">
            <a:extLst>
              <a:ext uri="{FF2B5EF4-FFF2-40B4-BE49-F238E27FC236}">
                <a16:creationId xmlns:a16="http://schemas.microsoft.com/office/drawing/2014/main" id="{8D1D5F70-CA7E-490B-A011-AA9C38EFD48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549"/>
          <a:stretch/>
        </p:blipFill>
        <p:spPr bwMode="auto">
          <a:xfrm>
            <a:off x="7087999" y="1965075"/>
            <a:ext cx="3962749" cy="346544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West of England leaders urge people to stay at home, protect the ...">
            <a:extLst>
              <a:ext uri="{FF2B5EF4-FFF2-40B4-BE49-F238E27FC236}">
                <a16:creationId xmlns:a16="http://schemas.microsoft.com/office/drawing/2014/main" id="{9F2D9285-04D9-49B3-9D31-519AF2674F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83068" y="141295"/>
            <a:ext cx="984866" cy="94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42092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VE Day 75</a:t>
            </a:r>
            <a:r>
              <a:rPr lang="en-US" baseline="30000" dirty="0">
                <a:latin typeface="Comic Sans MS" panose="030F0702030302020204" pitchFamily="66" charset="0"/>
              </a:rPr>
              <a:t>th</a:t>
            </a:r>
            <a:r>
              <a:rPr lang="en-US" dirty="0">
                <a:latin typeface="Comic Sans MS" panose="030F0702030302020204" pitchFamily="66" charset="0"/>
              </a:rPr>
              <a:t> Anniversary</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a:xfrm>
            <a:off x="838200" y="1825625"/>
            <a:ext cx="10769082" cy="4351338"/>
          </a:xfrm>
        </p:spPr>
        <p:txBody>
          <a:bodyPr>
            <a:normAutofit/>
          </a:bodyPr>
          <a:lstStyle/>
          <a:p>
            <a:pPr marL="0" indent="0">
              <a:buNone/>
            </a:pPr>
            <a:r>
              <a:rPr lang="en-US" sz="2400" dirty="0">
                <a:latin typeface="Comic Sans MS" panose="030F0702030302020204" pitchFamily="66" charset="0"/>
              </a:rPr>
              <a:t>We are all going through a very strange period at the moment. Although this won’t change what is happening, let’s try and lift everyone’s spirits by getting involved and celebrating the 75</a:t>
            </a:r>
            <a:r>
              <a:rPr lang="en-US" sz="2400" baseline="30000" dirty="0">
                <a:latin typeface="Comic Sans MS" panose="030F0702030302020204" pitchFamily="66" charset="0"/>
              </a:rPr>
              <a:t>th</a:t>
            </a:r>
            <a:r>
              <a:rPr lang="en-US" sz="2400" dirty="0">
                <a:latin typeface="Comic Sans MS" panose="030F0702030302020204" pitchFamily="66" charset="0"/>
              </a:rPr>
              <a:t> anniversary of VE Day. </a:t>
            </a:r>
          </a:p>
          <a:p>
            <a:pPr marL="0" indent="0">
              <a:buNone/>
            </a:pPr>
            <a:r>
              <a:rPr lang="en-US" sz="2400" dirty="0">
                <a:latin typeface="Comic Sans MS" panose="030F0702030302020204" pitchFamily="66" charset="0"/>
              </a:rPr>
              <a:t>Make sure you upload or email your work and photos to </a:t>
            </a:r>
            <a:r>
              <a:rPr lang="en-US" sz="2400">
                <a:latin typeface="Comic Sans MS" panose="030F0702030302020204" pitchFamily="66" charset="0"/>
              </a:rPr>
              <a:t>me throughout </a:t>
            </a:r>
            <a:r>
              <a:rPr lang="en-US" sz="2400" dirty="0">
                <a:latin typeface="Comic Sans MS" panose="030F0702030302020204" pitchFamily="66" charset="0"/>
              </a:rPr>
              <a:t>the week so we can show everyone what you’re doing. Let’s try and channel a little bit of that Blitz Spirit!</a:t>
            </a:r>
          </a:p>
          <a:p>
            <a:pPr marL="0" indent="0">
              <a:buNone/>
            </a:pPr>
            <a:r>
              <a:rPr lang="en-US" sz="2400" dirty="0">
                <a:latin typeface="Comic Sans MS" panose="030F0702030302020204" pitchFamily="66" charset="0"/>
              </a:rPr>
              <a:t>I want you to have fun with this project and put lots of effort into it.</a:t>
            </a:r>
          </a:p>
          <a:p>
            <a:pPr marL="0" indent="0">
              <a:buNone/>
            </a:pPr>
            <a:r>
              <a:rPr lang="en-US" sz="2400" dirty="0">
                <a:latin typeface="Comic Sans MS" panose="030F0702030302020204" pitchFamily="66" charset="0"/>
              </a:rPr>
              <a:t>I can’t wait to see what you all get up to! </a:t>
            </a:r>
            <a:r>
              <a:rPr lang="en-US" sz="2400" dirty="0">
                <a:latin typeface="Comic Sans MS" panose="030F0702030302020204" pitchFamily="66" charset="0"/>
                <a:sym typeface="Wingdings" panose="05000000000000000000" pitchFamily="2" charset="2"/>
              </a:rPr>
              <a:t></a:t>
            </a:r>
            <a:endParaRPr lang="en-US" sz="2400" dirty="0">
              <a:latin typeface="Comic Sans MS" panose="030F0702030302020204" pitchFamily="66" charset="0"/>
            </a:endParaRPr>
          </a:p>
          <a:p>
            <a:pPr marL="0" indent="0">
              <a:buNone/>
            </a:pPr>
            <a:r>
              <a:rPr lang="en-US" sz="2400" dirty="0">
                <a:latin typeface="Comic Sans MS" panose="030F0702030302020204" pitchFamily="66" charset="0"/>
              </a:rPr>
              <a:t>Remember, work hard and stay safe.</a:t>
            </a:r>
          </a:p>
          <a:p>
            <a:endParaRPr lang="en-GB"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3"/>
          <a:stretch>
            <a:fillRect/>
          </a:stretch>
        </p:blipFill>
        <p:spPr>
          <a:xfrm rot="20474664">
            <a:off x="102999" y="327990"/>
            <a:ext cx="2206152" cy="1005025"/>
          </a:xfrm>
          <a:prstGeom prst="rect">
            <a:avLst/>
          </a:prstGeom>
        </p:spPr>
      </p:pic>
      <p:pic>
        <p:nvPicPr>
          <p:cNvPr id="8" name="Picture 2" descr="Home - VE Day 75">
            <a:extLst>
              <a:ext uri="{FF2B5EF4-FFF2-40B4-BE49-F238E27FC236}">
                <a16:creationId xmlns:a16="http://schemas.microsoft.com/office/drawing/2014/main" id="{16861E03-E1F1-4DA5-96C5-180CFAD3BD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87198" y="141295"/>
            <a:ext cx="1078299" cy="17732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West of England leaders urge people to stay at home, protect the ...">
            <a:extLst>
              <a:ext uri="{FF2B5EF4-FFF2-40B4-BE49-F238E27FC236}">
                <a16:creationId xmlns:a16="http://schemas.microsoft.com/office/drawing/2014/main" id="{C9E695E6-0203-4510-B9F1-6E3EF47B272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83068" y="141295"/>
            <a:ext cx="984866" cy="9454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9C70590A-AA22-4BB6-A1F3-92806A70818F}"/>
              </a:ext>
            </a:extLst>
          </p:cNvPr>
          <p:cNvSpPr txBox="1"/>
          <p:nvPr/>
        </p:nvSpPr>
        <p:spPr>
          <a:xfrm>
            <a:off x="8778551" y="5174181"/>
            <a:ext cx="3413449" cy="369332"/>
          </a:xfrm>
          <a:prstGeom prst="rect">
            <a:avLst/>
          </a:prstGeom>
          <a:noFill/>
        </p:spPr>
        <p:txBody>
          <a:bodyPr wrap="square" rtlCol="0">
            <a:spAutoFit/>
          </a:bodyPr>
          <a:lstStyle/>
          <a:p>
            <a:r>
              <a:rPr lang="en-US" dirty="0"/>
              <a:t>EvansL1465@Hwbcymru.net</a:t>
            </a:r>
            <a:endParaRPr lang="en-GB" dirty="0"/>
          </a:p>
        </p:txBody>
      </p:sp>
    </p:spTree>
    <p:extLst>
      <p:ext uri="{BB962C8B-B14F-4D97-AF65-F5344CB8AC3E}">
        <p14:creationId xmlns:p14="http://schemas.microsoft.com/office/powerpoint/2010/main" val="319344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The End of World War Two</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p:txBody>
          <a:bodyPr>
            <a:normAutofit/>
          </a:bodyPr>
          <a:lstStyle/>
          <a:p>
            <a:r>
              <a:rPr lang="en-US" dirty="0">
                <a:latin typeface="Comic Sans MS" panose="030F0702030302020204" pitchFamily="66" charset="0"/>
              </a:rPr>
              <a:t>By the beginning of 1945, the German army had been weakened and defeat looked likely. In the spring of 1945, war with Germany was coming to an end. </a:t>
            </a:r>
          </a:p>
          <a:p>
            <a:r>
              <a:rPr lang="en-US" dirty="0">
                <a:latin typeface="Comic Sans MS" panose="030F0702030302020204" pitchFamily="66" charset="0"/>
              </a:rPr>
              <a:t>8 May 1945 – VE (Victory in Europe) Day – was one that remained in the memory of all those who witnessed it. It meant an end to nearly six years of a war that had cost the lives of millions; had destroyed homes, families, and cities; and had brought huge suffering to the populations of entire countries.</a:t>
            </a:r>
            <a:endParaRPr lang="en-GB"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3"/>
          <a:stretch>
            <a:fillRect/>
          </a:stretch>
        </p:blipFill>
        <p:spPr>
          <a:xfrm rot="20474664">
            <a:off x="102999" y="327990"/>
            <a:ext cx="2206152" cy="1005025"/>
          </a:xfrm>
          <a:prstGeom prst="rect">
            <a:avLst/>
          </a:prstGeom>
        </p:spPr>
      </p:pic>
    </p:spTree>
    <p:extLst>
      <p:ext uri="{BB962C8B-B14F-4D97-AF65-F5344CB8AC3E}">
        <p14:creationId xmlns:p14="http://schemas.microsoft.com/office/powerpoint/2010/main" val="1631097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Germany’s Surrender</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p:txBody>
          <a:bodyPr>
            <a:normAutofit/>
          </a:bodyPr>
          <a:lstStyle/>
          <a:p>
            <a:r>
              <a:rPr lang="en-US" dirty="0">
                <a:latin typeface="Comic Sans MS" panose="030F0702030302020204" pitchFamily="66" charset="0"/>
              </a:rPr>
              <a:t>On 30</a:t>
            </a:r>
            <a:r>
              <a:rPr lang="en-US" baseline="30000" dirty="0">
                <a:latin typeface="Comic Sans MS" panose="030F0702030302020204" pitchFamily="66" charset="0"/>
              </a:rPr>
              <a:t>th</a:t>
            </a:r>
            <a:r>
              <a:rPr lang="en-US" dirty="0">
                <a:latin typeface="Comic Sans MS" panose="030F0702030302020204" pitchFamily="66" charset="0"/>
              </a:rPr>
              <a:t> April, with Berlin surrounded by the Allies, Adolf Hitler committed suicide. </a:t>
            </a:r>
          </a:p>
          <a:p>
            <a:r>
              <a:rPr lang="en-US" dirty="0">
                <a:latin typeface="Comic Sans MS" panose="030F0702030302020204" pitchFamily="66" charset="0"/>
              </a:rPr>
              <a:t>Hitler’s named successor, Grand Admiral Karl </a:t>
            </a:r>
            <a:r>
              <a:rPr lang="en-US" dirty="0" err="1">
                <a:latin typeface="Comic Sans MS" panose="030F0702030302020204" pitchFamily="66" charset="0"/>
              </a:rPr>
              <a:t>Dönitz</a:t>
            </a:r>
            <a:r>
              <a:rPr lang="en-US" dirty="0">
                <a:latin typeface="Comic Sans MS" panose="030F0702030302020204" pitchFamily="66" charset="0"/>
              </a:rPr>
              <a:t>, now began negotiations to end the war with the Allies.  </a:t>
            </a:r>
          </a:p>
          <a:p>
            <a:r>
              <a:rPr lang="en-US" dirty="0">
                <a:latin typeface="Comic Sans MS" panose="030F0702030302020204" pitchFamily="66" charset="0"/>
              </a:rPr>
              <a:t>The news of Germany’s surrender was not surprising. It had been anticipated for some time and people across Britain were on standby to start celebrating the end of the war.</a:t>
            </a:r>
          </a:p>
          <a:p>
            <a:endParaRPr lang="en-US" dirty="0">
              <a:latin typeface="Comic Sans MS" panose="030F0702030302020204" pitchFamily="66" charset="0"/>
            </a:endParaRPr>
          </a:p>
          <a:p>
            <a:endParaRPr lang="en-GB"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3"/>
          <a:stretch>
            <a:fillRect/>
          </a:stretch>
        </p:blipFill>
        <p:spPr>
          <a:xfrm rot="20474664">
            <a:off x="102999" y="327990"/>
            <a:ext cx="2206152" cy="1005025"/>
          </a:xfrm>
          <a:prstGeom prst="rect">
            <a:avLst/>
          </a:prstGeom>
        </p:spPr>
      </p:pic>
    </p:spTree>
    <p:extLst>
      <p:ext uri="{BB962C8B-B14F-4D97-AF65-F5344CB8AC3E}">
        <p14:creationId xmlns:p14="http://schemas.microsoft.com/office/powerpoint/2010/main" val="4270580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a:xfrm>
            <a:off x="838200" y="-102761"/>
            <a:ext cx="10515600" cy="1325563"/>
          </a:xfrm>
        </p:spPr>
        <p:txBody>
          <a:bodyPr/>
          <a:lstStyle/>
          <a:p>
            <a:pPr algn="ctr"/>
            <a:r>
              <a:rPr lang="en-US" dirty="0">
                <a:latin typeface="Comic Sans MS" panose="030F0702030302020204" pitchFamily="66" charset="0"/>
              </a:rPr>
              <a:t>Germany’s Surrender</a:t>
            </a:r>
            <a:endParaRPr lang="en-GB"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3"/>
          <a:stretch>
            <a:fillRect/>
          </a:stretch>
        </p:blipFill>
        <p:spPr>
          <a:xfrm rot="20474664">
            <a:off x="102999" y="327990"/>
            <a:ext cx="2206152" cy="1005025"/>
          </a:xfrm>
          <a:prstGeom prst="rect">
            <a:avLst/>
          </a:prstGeom>
        </p:spPr>
      </p:pic>
      <p:pic>
        <p:nvPicPr>
          <p:cNvPr id="1026" name="Picture 2" descr="Eager soldiers pulling copies of &quot;Stars and Stripes&quot; from the press of the London Times at 9 pm on 7 May 1945, when an extra edition was put out to announce the news of Germany's surrender. The headline reads &quot;Germany Quits&quot;.">
            <a:extLst>
              <a:ext uri="{FF2B5EF4-FFF2-40B4-BE49-F238E27FC236}">
                <a16:creationId xmlns:a16="http://schemas.microsoft.com/office/drawing/2014/main" id="{72835EDE-7CE3-4358-8666-6D1B44BB935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3358" y="1080554"/>
            <a:ext cx="3772327" cy="292826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6DCE1DFF-4C9F-463F-B1B8-BC780EF04261}"/>
              </a:ext>
            </a:extLst>
          </p:cNvPr>
          <p:cNvSpPr/>
          <p:nvPr/>
        </p:nvSpPr>
        <p:spPr>
          <a:xfrm>
            <a:off x="8133358" y="4300118"/>
            <a:ext cx="3772327" cy="1477328"/>
          </a:xfrm>
          <a:prstGeom prst="rect">
            <a:avLst/>
          </a:prstGeom>
        </p:spPr>
        <p:txBody>
          <a:bodyPr wrap="square">
            <a:spAutoFit/>
          </a:bodyPr>
          <a:lstStyle/>
          <a:p>
            <a:r>
              <a:rPr lang="en-US" b="1" i="0" dirty="0">
                <a:solidFill>
                  <a:srgbClr val="333333"/>
                </a:solidFill>
                <a:effectLst/>
                <a:latin typeface="Comic Sans MS" panose="030F0702030302020204" pitchFamily="66" charset="0"/>
              </a:rPr>
              <a:t>Watch this ‘HEAR: The sounds of VE Day’ clip: </a:t>
            </a:r>
            <a:r>
              <a:rPr lang="en-GB" dirty="0">
                <a:hlinkClick r:id="rId5"/>
              </a:rPr>
              <a:t>https://www.bbc.co.uk/teach/ve-day-How-did-the-british-plan-to-celebrate/zndn7nb</a:t>
            </a:r>
            <a:endParaRPr lang="en-US" b="1" i="0" dirty="0">
              <a:solidFill>
                <a:srgbClr val="333333"/>
              </a:solidFill>
              <a:effectLst/>
              <a:latin typeface="ReithSans"/>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a:xfrm>
            <a:off x="896923" y="1344985"/>
            <a:ext cx="7236436" cy="4625387"/>
          </a:xfrm>
        </p:spPr>
        <p:txBody>
          <a:bodyPr>
            <a:normAutofit/>
          </a:bodyPr>
          <a:lstStyle/>
          <a:p>
            <a:r>
              <a:rPr lang="en-US" sz="2400" dirty="0">
                <a:latin typeface="Comic Sans MS" panose="030F0702030302020204" pitchFamily="66" charset="0"/>
              </a:rPr>
              <a:t>The announcement that the war had ended in Europe was broadcast to the British people over the radio late in the day on 7</a:t>
            </a:r>
            <a:r>
              <a:rPr lang="en-US" sz="2400" baseline="30000" dirty="0">
                <a:latin typeface="Comic Sans MS" panose="030F0702030302020204" pitchFamily="66" charset="0"/>
              </a:rPr>
              <a:t>th</a:t>
            </a:r>
            <a:r>
              <a:rPr lang="en-US" sz="2400" dirty="0">
                <a:latin typeface="Comic Sans MS" panose="030F0702030302020204" pitchFamily="66" charset="0"/>
              </a:rPr>
              <a:t> May. </a:t>
            </a:r>
          </a:p>
          <a:p>
            <a:r>
              <a:rPr lang="en-US" sz="2400" dirty="0">
                <a:latin typeface="Comic Sans MS" panose="030F0702030302020204" pitchFamily="66" charset="0"/>
              </a:rPr>
              <a:t>The BBC interrupted its scheduled programming with a news flash announcing that Victory in Europe Day would be a national holiday, to take place the following day. </a:t>
            </a:r>
          </a:p>
          <a:p>
            <a:r>
              <a:rPr lang="en-US" sz="2400" dirty="0">
                <a:latin typeface="Comic Sans MS" panose="030F0702030302020204" pitchFamily="66" charset="0"/>
              </a:rPr>
              <a:t>Newspapers ran the headlines as soon as they could, and special editions were printed to carry the long-awaited announcement.</a:t>
            </a:r>
          </a:p>
          <a:p>
            <a:r>
              <a:rPr lang="en-US" sz="2400" dirty="0">
                <a:latin typeface="Comic Sans MS" panose="030F0702030302020204" pitchFamily="66" charset="0"/>
              </a:rPr>
              <a:t>The news that the war was over in Europe soon spread like wildfire across the world.</a:t>
            </a:r>
          </a:p>
          <a:p>
            <a:endParaRPr lang="en-GB" dirty="0">
              <a:latin typeface="Comic Sans MS" panose="030F0702030302020204" pitchFamily="66" charset="0"/>
            </a:endParaRPr>
          </a:p>
        </p:txBody>
      </p:sp>
    </p:spTree>
    <p:extLst>
      <p:ext uri="{BB962C8B-B14F-4D97-AF65-F5344CB8AC3E}">
        <p14:creationId xmlns:p14="http://schemas.microsoft.com/office/powerpoint/2010/main" val="555398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Time to Celebrate!</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a:xfrm>
            <a:off x="838200" y="1690688"/>
            <a:ext cx="7458512" cy="4351338"/>
          </a:xfrm>
        </p:spPr>
        <p:txBody>
          <a:bodyPr>
            <a:normAutofit/>
          </a:bodyPr>
          <a:lstStyle/>
          <a:p>
            <a:r>
              <a:rPr lang="en-US" dirty="0">
                <a:latin typeface="Comic Sans MS" panose="030F0702030302020204" pitchFamily="66" charset="0"/>
              </a:rPr>
              <a:t>Many people in Britain didn't wait for the official day of celebration and began the festivities as soon as they heard the news on 7</a:t>
            </a:r>
            <a:r>
              <a:rPr lang="en-US" baseline="30000" dirty="0">
                <a:latin typeface="Comic Sans MS" panose="030F0702030302020204" pitchFamily="66" charset="0"/>
              </a:rPr>
              <a:t>th</a:t>
            </a:r>
            <a:r>
              <a:rPr lang="en-US" dirty="0">
                <a:latin typeface="Comic Sans MS" panose="030F0702030302020204" pitchFamily="66" charset="0"/>
              </a:rPr>
              <a:t> May. </a:t>
            </a:r>
          </a:p>
          <a:p>
            <a:r>
              <a:rPr lang="en-US" dirty="0">
                <a:latin typeface="Comic Sans MS" panose="030F0702030302020204" pitchFamily="66" charset="0"/>
              </a:rPr>
              <a:t>After years of wartime restrictions and dangers – from food and clothes rationing to blackouts and bombing raids – it was understandable how eager they were to finally be able to let loose and enjoy themselves. </a:t>
            </a:r>
          </a:p>
          <a:p>
            <a:endParaRPr lang="en-GB"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3"/>
          <a:stretch>
            <a:fillRect/>
          </a:stretch>
        </p:blipFill>
        <p:spPr>
          <a:xfrm rot="20474664">
            <a:off x="102999" y="327990"/>
            <a:ext cx="2206152" cy="1005025"/>
          </a:xfrm>
          <a:prstGeom prst="rect">
            <a:avLst/>
          </a:prstGeom>
        </p:spPr>
      </p:pic>
      <p:pic>
        <p:nvPicPr>
          <p:cNvPr id="2050" name="Picture 2" descr="A truck of revellers passing through the Strand, London, 8 May 1945.">
            <a:extLst>
              <a:ext uri="{FF2B5EF4-FFF2-40B4-BE49-F238E27FC236}">
                <a16:creationId xmlns:a16="http://schemas.microsoft.com/office/drawing/2014/main" id="{20D6D519-1471-4DDD-B8CF-2EE8388F65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23251" y="2232640"/>
            <a:ext cx="3358202" cy="2392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362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A National Holiday</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a:xfrm>
            <a:off x="838199" y="1661006"/>
            <a:ext cx="10638453" cy="4351338"/>
          </a:xfrm>
        </p:spPr>
        <p:txBody>
          <a:bodyPr>
            <a:normAutofit/>
          </a:bodyPr>
          <a:lstStyle/>
          <a:p>
            <a:r>
              <a:rPr lang="en-US" dirty="0">
                <a:latin typeface="Comic Sans MS" panose="030F0702030302020204" pitchFamily="66" charset="0"/>
              </a:rPr>
              <a:t>A national holiday was declared in Britain for 8 May 1945. </a:t>
            </a:r>
          </a:p>
          <a:p>
            <a:r>
              <a:rPr lang="en-US" dirty="0">
                <a:latin typeface="Comic Sans MS" panose="030F0702030302020204" pitchFamily="66" charset="0"/>
              </a:rPr>
              <a:t>In the morning, Churchill had gained assurances from the Ministry of Food that there were enough beer supplies in the capital and the Board of Trade announced that people could purchase red, white and blue bunting without using ration coupons. </a:t>
            </a:r>
          </a:p>
          <a:p>
            <a:r>
              <a:rPr lang="en-US" dirty="0">
                <a:latin typeface="Comic Sans MS" panose="030F0702030302020204" pitchFamily="66" charset="0"/>
              </a:rPr>
              <a:t>There were even commemorative items hastily produced in time for the celebrations, including VE Day mugs. Some restaurants had special ‘victory’ menus, too.</a:t>
            </a:r>
            <a:endParaRPr lang="en-GB"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3"/>
          <a:stretch>
            <a:fillRect/>
          </a:stretch>
        </p:blipFill>
        <p:spPr>
          <a:xfrm rot="20474664">
            <a:off x="102999" y="327990"/>
            <a:ext cx="2206152" cy="1005025"/>
          </a:xfrm>
          <a:prstGeom prst="rect">
            <a:avLst/>
          </a:prstGeom>
        </p:spPr>
      </p:pic>
      <p:pic>
        <p:nvPicPr>
          <p:cNvPr id="7" name="Picture 6">
            <a:extLst>
              <a:ext uri="{FF2B5EF4-FFF2-40B4-BE49-F238E27FC236}">
                <a16:creationId xmlns:a16="http://schemas.microsoft.com/office/drawing/2014/main" id="{F87F1C93-49B0-4594-81C8-2CB21BDB62BB}"/>
              </a:ext>
            </a:extLst>
          </p:cNvPr>
          <p:cNvPicPr>
            <a:picLocks noChangeAspect="1"/>
          </p:cNvPicPr>
          <p:nvPr/>
        </p:nvPicPr>
        <p:blipFill rotWithShape="1">
          <a:blip r:embed="rId4"/>
          <a:srcRect l="22041" t="11294" r="22980" b="18330"/>
          <a:stretch/>
        </p:blipFill>
        <p:spPr>
          <a:xfrm>
            <a:off x="10208320" y="208856"/>
            <a:ext cx="1508810" cy="1243294"/>
          </a:xfrm>
          <a:prstGeom prst="rect">
            <a:avLst/>
          </a:prstGeom>
        </p:spPr>
      </p:pic>
    </p:spTree>
    <p:extLst>
      <p:ext uri="{BB962C8B-B14F-4D97-AF65-F5344CB8AC3E}">
        <p14:creationId xmlns:p14="http://schemas.microsoft.com/office/powerpoint/2010/main" val="9673328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58DE6-3853-45E3-B252-9A8D84536936}"/>
              </a:ext>
            </a:extLst>
          </p:cNvPr>
          <p:cNvSpPr>
            <a:spLocks noGrp="1"/>
          </p:cNvSpPr>
          <p:nvPr>
            <p:ph type="title"/>
          </p:nvPr>
        </p:nvSpPr>
        <p:spPr/>
        <p:txBody>
          <a:bodyPr/>
          <a:lstStyle/>
          <a:p>
            <a:pPr algn="ctr"/>
            <a:r>
              <a:rPr lang="en-US" dirty="0">
                <a:latin typeface="Comic Sans MS" panose="030F0702030302020204" pitchFamily="66" charset="0"/>
              </a:rPr>
              <a:t>How did people celebrate?</a:t>
            </a:r>
            <a:endParaRPr lang="en-GB" dirty="0">
              <a:latin typeface="Comic Sans MS" panose="030F0702030302020204" pitchFamily="66" charset="0"/>
            </a:endParaRPr>
          </a:p>
        </p:txBody>
      </p:sp>
      <p:sp>
        <p:nvSpPr>
          <p:cNvPr id="3" name="Content Placeholder 2">
            <a:extLst>
              <a:ext uri="{FF2B5EF4-FFF2-40B4-BE49-F238E27FC236}">
                <a16:creationId xmlns:a16="http://schemas.microsoft.com/office/drawing/2014/main" id="{FA2CAE4F-3D68-435C-B160-7CB6205EDFB4}"/>
              </a:ext>
            </a:extLst>
          </p:cNvPr>
          <p:cNvSpPr>
            <a:spLocks noGrp="1"/>
          </p:cNvSpPr>
          <p:nvPr>
            <p:ph idx="1"/>
          </p:nvPr>
        </p:nvSpPr>
        <p:spPr>
          <a:xfrm>
            <a:off x="838200" y="1661006"/>
            <a:ext cx="10515600" cy="4351338"/>
          </a:xfrm>
        </p:spPr>
        <p:txBody>
          <a:bodyPr>
            <a:normAutofit fontScale="92500"/>
          </a:bodyPr>
          <a:lstStyle/>
          <a:p>
            <a:r>
              <a:rPr lang="en-US" sz="2400" dirty="0">
                <a:latin typeface="Comic Sans MS" panose="030F0702030302020204" pitchFamily="66" charset="0"/>
              </a:rPr>
              <a:t>Many people were extremely happy that the fighting had stopped and there were big celebrations and street parties.</a:t>
            </a:r>
          </a:p>
          <a:p>
            <a:r>
              <a:rPr lang="en-US" sz="2400" dirty="0">
                <a:latin typeface="Comic Sans MS" panose="030F0702030302020204" pitchFamily="66" charset="0"/>
              </a:rPr>
              <a:t>Huge crowds - with lots of people dressed in red, white and blue - gathered outside Buckingham Palace in London. They cheered as King George VI and his family, including Princess Elizabeth (the current queen) and Princess Margaret, came out onto the balcony to greet everybody.</a:t>
            </a:r>
          </a:p>
          <a:p>
            <a:r>
              <a:rPr lang="en-US" sz="2400" dirty="0">
                <a:latin typeface="Comic Sans MS" panose="030F0702030302020204" pitchFamily="66" charset="0"/>
              </a:rPr>
              <a:t>Princess Elizabeth and her sister were allowed to leave the palace and celebrate with crowds outside, although they had to do it secretly.</a:t>
            </a:r>
          </a:p>
          <a:p>
            <a:r>
              <a:rPr lang="en-US" sz="2400" dirty="0">
                <a:latin typeface="Comic Sans MS" panose="030F0702030302020204" pitchFamily="66" charset="0"/>
              </a:rPr>
              <a:t>The future Queen described it as "one of the most memorable nights of my life".</a:t>
            </a:r>
          </a:p>
          <a:p>
            <a:r>
              <a:rPr lang="en-US" sz="2400" dirty="0">
                <a:latin typeface="Comic Sans MS" panose="030F0702030302020204" pitchFamily="66" charset="0"/>
              </a:rPr>
              <a:t>Many people also attended church services to thank God for the victory.</a:t>
            </a:r>
          </a:p>
          <a:p>
            <a:endParaRPr lang="en-US" sz="2400" dirty="0">
              <a:latin typeface="Comic Sans MS" panose="030F0702030302020204" pitchFamily="66" charset="0"/>
            </a:endParaRPr>
          </a:p>
          <a:p>
            <a:endParaRPr lang="en-GB" dirty="0">
              <a:latin typeface="Comic Sans MS" panose="030F0702030302020204" pitchFamily="66" charset="0"/>
            </a:endParaRPr>
          </a:p>
        </p:txBody>
      </p:sp>
      <p:pic>
        <p:nvPicPr>
          <p:cNvPr id="4" name="Picture 2" descr="Image result for poppies clipart">
            <a:extLst>
              <a:ext uri="{FF2B5EF4-FFF2-40B4-BE49-F238E27FC236}">
                <a16:creationId xmlns:a16="http://schemas.microsoft.com/office/drawing/2014/main" id="{4DADC177-0B9D-417A-BF6F-8FFC52A7FA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5654351"/>
            <a:ext cx="6420315" cy="12188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oppies clipart">
            <a:extLst>
              <a:ext uri="{FF2B5EF4-FFF2-40B4-BE49-F238E27FC236}">
                <a16:creationId xmlns:a16="http://schemas.microsoft.com/office/drawing/2014/main" id="{A46616C3-3746-4ED8-B4A6-7926E1AB09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0103"/>
          <a:stretch/>
        </p:blipFill>
        <p:spPr bwMode="auto">
          <a:xfrm>
            <a:off x="6420314" y="5654351"/>
            <a:ext cx="5771686" cy="12188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CA53406-C3C2-44B8-87A7-81D39464A577}"/>
              </a:ext>
            </a:extLst>
          </p:cNvPr>
          <p:cNvPicPr>
            <a:picLocks noChangeAspect="1"/>
          </p:cNvPicPr>
          <p:nvPr/>
        </p:nvPicPr>
        <p:blipFill>
          <a:blip r:embed="rId3"/>
          <a:stretch>
            <a:fillRect/>
          </a:stretch>
        </p:blipFill>
        <p:spPr>
          <a:xfrm rot="20474664">
            <a:off x="102999" y="327990"/>
            <a:ext cx="2206152" cy="1005025"/>
          </a:xfrm>
          <a:prstGeom prst="rect">
            <a:avLst/>
          </a:prstGeom>
        </p:spPr>
      </p:pic>
    </p:spTree>
    <p:extLst>
      <p:ext uri="{BB962C8B-B14F-4D97-AF65-F5344CB8AC3E}">
        <p14:creationId xmlns:p14="http://schemas.microsoft.com/office/powerpoint/2010/main" val="7988937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5A26D4-2926-41A6-9E66-BAFC94F3141B}"/>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l="15573" r="14267"/>
          <a:stretch/>
        </p:blipFill>
        <p:spPr>
          <a:xfrm>
            <a:off x="5797543" y="10"/>
            <a:ext cx="6394152" cy="6857990"/>
          </a:xfrm>
          <a:prstGeom prst="rect">
            <a:avLst/>
          </a:prstGeom>
        </p:spPr>
      </p:pic>
      <p:pic>
        <p:nvPicPr>
          <p:cNvPr id="29" name="Picture 24">
            <a:extLst>
              <a:ext uri="{FF2B5EF4-FFF2-40B4-BE49-F238E27FC236}">
                <a16:creationId xmlns:a16="http://schemas.microsoft.com/office/drawing/2014/main" id="{54DDEBDD-D8BD-41A6-8A0D-B00E3768B0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sp>
        <p:nvSpPr>
          <p:cNvPr id="5" name="TextBox 4">
            <a:extLst>
              <a:ext uri="{FF2B5EF4-FFF2-40B4-BE49-F238E27FC236}">
                <a16:creationId xmlns:a16="http://schemas.microsoft.com/office/drawing/2014/main" id="{F43D7BC1-7A42-4550-B600-38FC78BC8099}"/>
              </a:ext>
            </a:extLst>
          </p:cNvPr>
          <p:cNvSpPr txBox="1"/>
          <p:nvPr/>
        </p:nvSpPr>
        <p:spPr>
          <a:xfrm>
            <a:off x="851650" y="1152470"/>
            <a:ext cx="4706803" cy="3788830"/>
          </a:xfrm>
          <a:prstGeom prst="rect">
            <a:avLst/>
          </a:prstGeom>
        </p:spPr>
        <p:txBody>
          <a:bodyPr vert="horz" lIns="91440" tIns="45720" rIns="91440" bIns="45720" rtlCol="0" anchor="ctr">
            <a:normAutofit/>
          </a:bodyPr>
          <a:lstStyle/>
          <a:p>
            <a:pPr>
              <a:lnSpc>
                <a:spcPct val="90000"/>
              </a:lnSpc>
              <a:spcAft>
                <a:spcPts val="600"/>
              </a:spcAft>
            </a:pPr>
            <a:r>
              <a:rPr lang="en-US" sz="2000" b="1" dirty="0">
                <a:solidFill>
                  <a:srgbClr val="000000"/>
                </a:solidFill>
                <a:latin typeface="Comic Sans MS" panose="030F0702030302020204" pitchFamily="66" charset="0"/>
              </a:rPr>
              <a:t>TASKS: </a:t>
            </a:r>
          </a:p>
          <a:p>
            <a:pPr indent="-228600">
              <a:lnSpc>
                <a:spcPct val="90000"/>
              </a:lnSpc>
              <a:spcAft>
                <a:spcPts val="600"/>
              </a:spcAft>
              <a:buFont typeface="Arial" panose="020B0604020202020204" pitchFamily="34" charset="0"/>
              <a:buChar char="•"/>
            </a:pPr>
            <a:endParaRPr lang="en-US" sz="2000" dirty="0">
              <a:solidFill>
                <a:srgbClr val="000000"/>
              </a:solidFill>
              <a:latin typeface="Comic Sans MS" panose="030F0702030302020204" pitchFamily="66" charset="0"/>
            </a:endParaRPr>
          </a:p>
          <a:p>
            <a:pPr marL="285750" indent="-228600">
              <a:lnSpc>
                <a:spcPct val="90000"/>
              </a:lnSpc>
              <a:spcAft>
                <a:spcPts val="600"/>
              </a:spcAft>
              <a:buFont typeface="Arial" panose="020B0604020202020204" pitchFamily="34" charset="0"/>
              <a:buChar char="•"/>
            </a:pPr>
            <a:r>
              <a:rPr lang="en-US" sz="2000" dirty="0">
                <a:solidFill>
                  <a:srgbClr val="000000"/>
                </a:solidFill>
                <a:latin typeface="Comic Sans MS" panose="030F0702030302020204" pitchFamily="66" charset="0"/>
              </a:rPr>
              <a:t>Look at the different people represented in this image. </a:t>
            </a:r>
          </a:p>
          <a:p>
            <a:pPr marL="285750" indent="-228600">
              <a:lnSpc>
                <a:spcPct val="90000"/>
              </a:lnSpc>
              <a:spcAft>
                <a:spcPts val="600"/>
              </a:spcAft>
              <a:buFont typeface="Arial" panose="020B0604020202020204" pitchFamily="34" charset="0"/>
              <a:buChar char="•"/>
            </a:pPr>
            <a:endParaRPr lang="en-US" sz="2000" dirty="0">
              <a:solidFill>
                <a:srgbClr val="000000"/>
              </a:solidFill>
              <a:latin typeface="Comic Sans MS" panose="030F0702030302020204" pitchFamily="66" charset="0"/>
            </a:endParaRPr>
          </a:p>
          <a:p>
            <a:pPr marL="285750" indent="-228600">
              <a:lnSpc>
                <a:spcPct val="90000"/>
              </a:lnSpc>
              <a:spcAft>
                <a:spcPts val="600"/>
              </a:spcAft>
              <a:buFont typeface="Arial" panose="020B0604020202020204" pitchFamily="34" charset="0"/>
              <a:buChar char="•"/>
            </a:pPr>
            <a:r>
              <a:rPr lang="en-US" sz="2000" dirty="0">
                <a:solidFill>
                  <a:srgbClr val="000000"/>
                </a:solidFill>
                <a:latin typeface="Comic Sans MS" panose="030F0702030302020204" pitchFamily="66" charset="0"/>
              </a:rPr>
              <a:t>What are they doing?</a:t>
            </a:r>
          </a:p>
          <a:p>
            <a:pPr marL="285750" indent="-228600">
              <a:lnSpc>
                <a:spcPct val="90000"/>
              </a:lnSpc>
              <a:spcAft>
                <a:spcPts val="600"/>
              </a:spcAft>
              <a:buFont typeface="Arial" panose="020B0604020202020204" pitchFamily="34" charset="0"/>
              <a:buChar char="•"/>
            </a:pPr>
            <a:endParaRPr lang="en-US" sz="2000" dirty="0">
              <a:solidFill>
                <a:srgbClr val="000000"/>
              </a:solidFill>
              <a:latin typeface="Comic Sans MS" panose="030F0702030302020204" pitchFamily="66" charset="0"/>
            </a:endParaRPr>
          </a:p>
          <a:p>
            <a:pPr marL="285750" indent="-228600">
              <a:lnSpc>
                <a:spcPct val="90000"/>
              </a:lnSpc>
              <a:spcAft>
                <a:spcPts val="600"/>
              </a:spcAft>
              <a:buFont typeface="Arial" panose="020B0604020202020204" pitchFamily="34" charset="0"/>
              <a:buChar char="•"/>
            </a:pPr>
            <a:r>
              <a:rPr lang="en-US" sz="2000" dirty="0">
                <a:solidFill>
                  <a:srgbClr val="000000"/>
                </a:solidFill>
                <a:latin typeface="Comic Sans MS" panose="030F0702030302020204" pitchFamily="66" charset="0"/>
              </a:rPr>
              <a:t>Why are they doing this?</a:t>
            </a:r>
          </a:p>
          <a:p>
            <a:pPr marL="285750" indent="-228600">
              <a:lnSpc>
                <a:spcPct val="90000"/>
              </a:lnSpc>
              <a:spcAft>
                <a:spcPts val="600"/>
              </a:spcAft>
              <a:buFont typeface="Arial" panose="020B0604020202020204" pitchFamily="34" charset="0"/>
              <a:buChar char="•"/>
            </a:pPr>
            <a:endParaRPr lang="en-US" sz="2000" dirty="0">
              <a:solidFill>
                <a:srgbClr val="000000"/>
              </a:solidFill>
              <a:latin typeface="Comic Sans MS" panose="030F0702030302020204" pitchFamily="66" charset="0"/>
            </a:endParaRPr>
          </a:p>
          <a:p>
            <a:pPr marL="285750" indent="-228600">
              <a:lnSpc>
                <a:spcPct val="90000"/>
              </a:lnSpc>
              <a:spcAft>
                <a:spcPts val="600"/>
              </a:spcAft>
              <a:buFont typeface="Arial" panose="020B0604020202020204" pitchFamily="34" charset="0"/>
              <a:buChar char="•"/>
            </a:pPr>
            <a:r>
              <a:rPr lang="en-US" sz="2000" dirty="0">
                <a:solidFill>
                  <a:srgbClr val="000000"/>
                </a:solidFill>
                <a:latin typeface="Comic Sans MS" panose="030F0702030302020204" pitchFamily="66" charset="0"/>
              </a:rPr>
              <a:t>What emotions might each of them be feeling?</a:t>
            </a:r>
          </a:p>
        </p:txBody>
      </p:sp>
    </p:spTree>
    <p:extLst>
      <p:ext uri="{BB962C8B-B14F-4D97-AF65-F5344CB8AC3E}">
        <p14:creationId xmlns:p14="http://schemas.microsoft.com/office/powerpoint/2010/main" val="30631172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TotalTime>
  <Words>2310</Words>
  <Application>Microsoft Office PowerPoint</Application>
  <PresentationFormat>Widescreen</PresentationFormat>
  <Paragraphs>142</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Calibri Light</vt:lpstr>
      <vt:lpstr>Comic Sans MS</vt:lpstr>
      <vt:lpstr>ReithSans</vt:lpstr>
      <vt:lpstr>Office Theme</vt:lpstr>
      <vt:lpstr>VE Day, 1945</vt:lpstr>
      <vt:lpstr>VE Day 75th Anniversary</vt:lpstr>
      <vt:lpstr>The End of World War Two</vt:lpstr>
      <vt:lpstr>Germany’s Surrender</vt:lpstr>
      <vt:lpstr>Germany’s Surrender</vt:lpstr>
      <vt:lpstr>Time to Celebrate!</vt:lpstr>
      <vt:lpstr>A National Holiday</vt:lpstr>
      <vt:lpstr>How did people celebrate?</vt:lpstr>
      <vt:lpstr>PowerPoint Presentation</vt:lpstr>
      <vt:lpstr>PowerPoint Presentation</vt:lpstr>
      <vt:lpstr>PowerPoint Presentation</vt:lpstr>
      <vt:lpstr>PowerPoint Presentation</vt:lpstr>
      <vt:lpstr>PowerPoint Presentation</vt:lpstr>
      <vt:lpstr>Winston Churchill</vt:lpstr>
      <vt:lpstr>This was not the end…</vt:lpstr>
      <vt:lpstr>The Far East and the Pacific</vt:lpstr>
      <vt:lpstr>2020: 75th Anniversary</vt:lpstr>
      <vt:lpstr>VE Day 75th Anniversary</vt:lpstr>
      <vt:lpstr>VE Day 75th Anniversary</vt:lpstr>
      <vt:lpstr>VE Day 75th Anniversary</vt:lpstr>
      <vt:lpstr>VE Day 75th Anniversary</vt:lpstr>
      <vt:lpstr>VE Day 75th Anniversary</vt:lpstr>
      <vt:lpstr>VE Day 75th Anniversary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 Day, 1945</dc:title>
  <dc:creator>Nick Evans</dc:creator>
  <cp:lastModifiedBy>Nick Evans</cp:lastModifiedBy>
  <cp:revision>25</cp:revision>
  <dcterms:created xsi:type="dcterms:W3CDTF">2020-04-30T18:25:48Z</dcterms:created>
  <dcterms:modified xsi:type="dcterms:W3CDTF">2020-05-01T08:34:15Z</dcterms:modified>
</cp:coreProperties>
</file>